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8" r:id="rId3"/>
    <p:sldId id="298" r:id="rId4"/>
    <p:sldId id="259" r:id="rId5"/>
    <p:sldId id="294" r:id="rId6"/>
    <p:sldId id="262" r:id="rId7"/>
    <p:sldId id="300" r:id="rId8"/>
    <p:sldId id="261" r:id="rId9"/>
    <p:sldId id="260" r:id="rId10"/>
    <p:sldId id="270" r:id="rId11"/>
    <p:sldId id="299" r:id="rId12"/>
    <p:sldId id="264" r:id="rId13"/>
    <p:sldId id="301" r:id="rId14"/>
    <p:sldId id="302" r:id="rId15"/>
    <p:sldId id="263" r:id="rId16"/>
    <p:sldId id="295" r:id="rId17"/>
    <p:sldId id="275" r:id="rId18"/>
    <p:sldId id="276" r:id="rId19"/>
    <p:sldId id="285" r:id="rId20"/>
    <p:sldId id="277" r:id="rId21"/>
    <p:sldId id="278" r:id="rId22"/>
    <p:sldId id="279" r:id="rId23"/>
    <p:sldId id="297" r:id="rId24"/>
    <p:sldId id="269" r:id="rId25"/>
    <p:sldId id="280" r:id="rId26"/>
    <p:sldId id="303" r:id="rId27"/>
    <p:sldId id="304" r:id="rId28"/>
    <p:sldId id="283" r:id="rId29"/>
    <p:sldId id="284" r:id="rId3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760"/>
    <a:srgbClr val="1881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8996E43-46FD-4D36-AFB7-A5F2AD0BF71D}" type="datetimeFigureOut">
              <a:rPr lang="el-GR" smtClean="0"/>
              <a:t>19/3/2024</a:t>
            </a:fld>
            <a:endParaRPr lang="el-G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5523E-E753-4364-8BF9-7E2C27830B1A}" type="slidenum">
              <a:rPr lang="el-GR" smtClean="0"/>
              <a:t>‹#›</a:t>
            </a:fld>
            <a:endParaRPr lang="el-GR"/>
          </a:p>
        </p:txBody>
      </p:sp>
    </p:spTree>
    <p:extLst>
      <p:ext uri="{BB962C8B-B14F-4D97-AF65-F5344CB8AC3E}">
        <p14:creationId xmlns:p14="http://schemas.microsoft.com/office/powerpoint/2010/main" val="4278444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8CF15D21-7CB2-4EC3-B105-B72D46D13DF3}" type="datetime1">
              <a:rPr lang="en-US" smtClean="0"/>
              <a:t>3/19/2024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B132AFB7-B58E-43DC-9BFB-0DDA41C8D8F8}" type="datetime1">
              <a:rPr lang="en-US" smtClean="0"/>
              <a:t>3/19/2024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FB4189C4-EDE6-4E29-A1EA-B4BF781442B6}" type="datetime1">
              <a:rPr lang="en-US" smtClean="0"/>
              <a:t>3/19/2024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0F79C2BD-08C8-45E0-992E-F24824445303}" type="datetime1">
              <a:rPr lang="en-US" smtClean="0"/>
              <a:t>3/19/2024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2151E2B6-236B-431D-B8D5-9CEBBDE464B3}" type="datetime1">
              <a:rPr lang="en-US" smtClean="0"/>
              <a:t>3/19/2024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6941A68C-FD66-42B1-A308-7F5080611B81}" type="datetime1">
              <a:rPr lang="en-US" smtClean="0"/>
              <a:t>3/19/2024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6880CFF7-5114-4553-9F77-9142A8A1561B}" type="datetime1">
              <a:rPr lang="en-US" smtClean="0"/>
              <a:t>3/19/2024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1D187B28-8DE9-4E94-B682-680B257EC17A}" type="datetime1">
              <a:rPr lang="en-US" smtClean="0"/>
              <a:t>3/19/2024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7F0A9756-34AC-47F9-BFF2-20086A309429}" type="datetime1">
              <a:rPr lang="en-US" smtClean="0"/>
              <a:t>3/19/2024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008A81CB-8777-4580-8984-E7B9942BA139}" type="datetime1">
              <a:rPr lang="en-US" smtClean="0"/>
              <a:t>3/19/2024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292A49A1-003C-49ED-A209-EA5D10D679AB}" type="datetime1">
              <a:rPr lang="en-US" smtClean="0"/>
              <a:t>3/19/2024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AA9694F4-AEDC-4808-8ECA-755B26E3C43E}" type="datetime1">
              <a:rPr lang="en-US" smtClean="0"/>
              <a:t>3/19/2024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mmissioner@dataprotection.gov.cy" TargetMode="External"/><Relationship Id="rId1" Type="http://schemas.openxmlformats.org/officeDocument/2006/relationships/slideLayout" Target="../slideLayouts/slideLayout2.xml"/><Relationship Id="rId4" Type="http://schemas.openxmlformats.org/officeDocument/2006/relationships/hyperlink" Target="mailto:commissioner@informationcommissioner.gov.c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905376" y="1400961"/>
            <a:ext cx="10428150" cy="2038525"/>
          </a:xfrm>
        </p:spPr>
        <p:txBody>
          <a:bodyPr>
            <a:normAutofit fontScale="90000"/>
          </a:bodyPr>
          <a:lstStyle/>
          <a:p>
            <a:pPr algn="ctr"/>
            <a:r>
              <a:rPr lang="el-GR" sz="4400" dirty="0">
                <a:latin typeface="Arial" panose="020B0604020202020204" pitchFamily="34" charset="0"/>
                <a:cs typeface="Arial" panose="020B0604020202020204" pitchFamily="34" charset="0"/>
              </a:rPr>
              <a:t>ΝΟΜΙΚΟ ΠΛΑΙΣΙΟ</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ΠΡΟΣΤΑΣΙΑΣ ΠΡΟΣΩΠΙΚΩΝ ΔΕΔΟΜΕΝΩΝ </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ΚΑΤΑ ΤΗΝ ΠΑΡΟΧΗ</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ΚΟΙΝΩΝΙΚΩΝ ΥΠΗΡΕΣΙΩΝ</a:t>
            </a:r>
          </a:p>
        </p:txBody>
      </p:sp>
      <p:sp>
        <p:nvSpPr>
          <p:cNvPr id="5" name="TextBox 4">
            <a:extLst>
              <a:ext uri="{FF2B5EF4-FFF2-40B4-BE49-F238E27FC236}">
                <a16:creationId xmlns:a16="http://schemas.microsoft.com/office/drawing/2014/main" id="{8CC67B94-39C0-658D-8C8C-844A800BDE46}"/>
              </a:ext>
            </a:extLst>
          </p:cNvPr>
          <p:cNvSpPr txBox="1"/>
          <p:nvPr/>
        </p:nvSpPr>
        <p:spPr>
          <a:xfrm>
            <a:off x="1073791" y="4563611"/>
            <a:ext cx="9160778" cy="1754326"/>
          </a:xfrm>
          <a:prstGeom prst="rect">
            <a:avLst/>
          </a:prstGeom>
          <a:noFill/>
        </p:spPr>
        <p:txBody>
          <a:bodyPr wrap="square" rtlCol="0">
            <a:spAutoFit/>
          </a:bodyPr>
          <a:lstStyle/>
          <a:p>
            <a:r>
              <a:rPr lang="el-GR" sz="1800" dirty="0">
                <a:latin typeface="Arial" panose="020B0604020202020204" pitchFamily="34" charset="0"/>
                <a:cs typeface="Arial" panose="020B0604020202020204" pitchFamily="34" charset="0"/>
              </a:rPr>
              <a:t>Ειρήνη </a:t>
            </a:r>
            <a:r>
              <a:rPr lang="el-GR" sz="1800" dirty="0" err="1">
                <a:latin typeface="Arial" panose="020B0604020202020204" pitchFamily="34" charset="0"/>
                <a:cs typeface="Arial" panose="020B0604020202020204" pitchFamily="34" charset="0"/>
              </a:rPr>
              <a:t>Λοϊζίδου</a:t>
            </a:r>
            <a:r>
              <a:rPr lang="el-GR" sz="1800" dirty="0">
                <a:latin typeface="Arial" panose="020B0604020202020204" pitchFamily="34" charset="0"/>
                <a:cs typeface="Arial" panose="020B0604020202020204" pitchFamily="34" charset="0"/>
              </a:rPr>
              <a:t> Νικολαΐδου</a:t>
            </a:r>
          </a:p>
          <a:p>
            <a:r>
              <a:rPr lang="el-GR" sz="1800" dirty="0">
                <a:latin typeface="Arial" panose="020B0604020202020204" pitchFamily="34" charset="0"/>
                <a:cs typeface="Arial" panose="020B0604020202020204" pitchFamily="34" charset="0"/>
              </a:rPr>
              <a:t>Επίτροπος Προστασίας Δεδομένων Προσωπικού Χαρακτήρα </a:t>
            </a:r>
          </a:p>
          <a:p>
            <a:r>
              <a:rPr lang="el-GR" sz="1800" dirty="0">
                <a:latin typeface="Arial" panose="020B0604020202020204" pitchFamily="34" charset="0"/>
                <a:cs typeface="Arial" panose="020B0604020202020204" pitchFamily="34" charset="0"/>
              </a:rPr>
              <a:t>Επίτροπος Πληροφοριών</a:t>
            </a:r>
          </a:p>
          <a:p>
            <a:r>
              <a:rPr lang="el-GR" dirty="0">
                <a:latin typeface="Arial" panose="020B0604020202020204" pitchFamily="34" charset="0"/>
                <a:cs typeface="Arial" panose="020B0604020202020204" pitchFamily="34" charset="0"/>
              </a:rPr>
              <a:t>Αντιπρόεδρος Ευρωπαϊκού Συμβουλίου Προστασίας Δεδομένων</a:t>
            </a:r>
            <a:r>
              <a:rPr lang="el-GR" sz="1800" dirty="0">
                <a:latin typeface="Arial" panose="020B0604020202020204" pitchFamily="34" charset="0"/>
                <a:cs typeface="Arial" panose="020B0604020202020204" pitchFamily="34" charset="0"/>
              </a:rPr>
              <a:t>                                      </a:t>
            </a:r>
          </a:p>
          <a:p>
            <a:endParaRPr lang="el-GR" dirty="0">
              <a:latin typeface="Arial" panose="020B0604020202020204" pitchFamily="34" charset="0"/>
              <a:cs typeface="Arial" panose="020B0604020202020204" pitchFamily="34" charset="0"/>
            </a:endParaRPr>
          </a:p>
          <a:p>
            <a:pPr algn="r"/>
            <a:r>
              <a:rPr lang="el-GR" sz="1800" dirty="0">
                <a:latin typeface="Arial" panose="020B0604020202020204" pitchFamily="34" charset="0"/>
                <a:cs typeface="Arial" panose="020B0604020202020204" pitchFamily="34" charset="0"/>
              </a:rPr>
              <a:t>20 Μαρτίου 2024</a:t>
            </a:r>
            <a:endParaRPr lang="en-US" sz="1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33D6D0-34A2-0723-7157-DF3AA6AAA3A3}"/>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F983-D060-D5EE-DE84-D4D228269B77}"/>
              </a:ext>
            </a:extLst>
          </p:cNvPr>
          <p:cNvSpPr>
            <a:spLocks noGrp="1"/>
          </p:cNvSpPr>
          <p:nvPr>
            <p:ph type="title"/>
          </p:nvPr>
        </p:nvSpPr>
        <p:spPr/>
        <p:txBody>
          <a:bodyPr>
            <a:noAutofit/>
          </a:bodyPr>
          <a:lstStyle/>
          <a:p>
            <a:pPr eaLnBrk="1" hangingPunct="1">
              <a:defRPr/>
            </a:pPr>
            <a:br>
              <a:rPr lang="el-GR" sz="3200" b="1" dirty="0">
                <a:solidFill>
                  <a:srgbClr val="18818C"/>
                </a:solidFill>
              </a:rPr>
            </a:br>
            <a:r>
              <a:rPr lang="el-GR" sz="3200" dirty="0">
                <a:solidFill>
                  <a:srgbClr val="18818C"/>
                </a:solidFill>
              </a:rPr>
              <a:t>Πότε είναι νόμιμη η επεξεργασία ειδικών κατηγοριών προσωπικών δεδομένων</a:t>
            </a:r>
            <a:br>
              <a:rPr lang="el-GR" sz="3200" dirty="0">
                <a:solidFill>
                  <a:srgbClr val="18818C"/>
                </a:solidFill>
              </a:rPr>
            </a:br>
            <a:r>
              <a:rPr lang="el-GR" sz="3200" dirty="0">
                <a:solidFill>
                  <a:srgbClr val="18818C"/>
                </a:solidFill>
              </a:rPr>
              <a:t>(Άρθρο 9(2) του ΓΚΠΔ)</a:t>
            </a:r>
            <a:br>
              <a:rPr lang="el-GR" sz="3200" dirty="0">
                <a:solidFill>
                  <a:srgbClr val="18818C"/>
                </a:solidFill>
              </a:rPr>
            </a:br>
            <a:endParaRPr lang="el-GR" sz="3200" dirty="0">
              <a:solidFill>
                <a:srgbClr val="18818C"/>
              </a:solidFill>
            </a:endParaRPr>
          </a:p>
        </p:txBody>
      </p:sp>
      <p:sp>
        <p:nvSpPr>
          <p:cNvPr id="3" name="Content Placeholder 2">
            <a:extLst>
              <a:ext uri="{FF2B5EF4-FFF2-40B4-BE49-F238E27FC236}">
                <a16:creationId xmlns:a16="http://schemas.microsoft.com/office/drawing/2014/main" id="{1FDFF306-B352-1A4E-745A-92DA9BC374B5}"/>
              </a:ext>
            </a:extLst>
          </p:cNvPr>
          <p:cNvSpPr>
            <a:spLocks noGrp="1"/>
          </p:cNvSpPr>
          <p:nvPr>
            <p:ph idx="1"/>
          </p:nvPr>
        </p:nvSpPr>
        <p:spPr>
          <a:xfrm>
            <a:off x="914400" y="1919672"/>
            <a:ext cx="9914860" cy="4347659"/>
          </a:xfrm>
        </p:spPr>
        <p:txBody>
          <a:bodyPr>
            <a:normAutofit/>
          </a:bodyPr>
          <a:lstStyle/>
          <a:p>
            <a:pPr marL="0" indent="0">
              <a:buNone/>
              <a:defRPr/>
            </a:pPr>
            <a:endParaRPr lang="el-GR" sz="1800" b="1" dirty="0">
              <a:solidFill>
                <a:srgbClr val="18818C"/>
              </a:solidFill>
              <a:latin typeface="Arial" panose="020B0604020202020204" pitchFamily="34" charset="0"/>
              <a:cs typeface="Arial" panose="020B0604020202020204" pitchFamily="34" charset="0"/>
            </a:endParaRPr>
          </a:p>
          <a:p>
            <a:pPr marL="0" indent="0" algn="just">
              <a:buNone/>
              <a:defRPr/>
            </a:pPr>
            <a:r>
              <a:rPr lang="el-GR" sz="1800" b="1" dirty="0">
                <a:solidFill>
                  <a:srgbClr val="18818C"/>
                </a:solidFill>
                <a:latin typeface="Arial" panose="020B0604020202020204" pitchFamily="34" charset="0"/>
                <a:cs typeface="Arial" panose="020B0604020202020204" pitchFamily="34" charset="0"/>
              </a:rPr>
              <a:t>Επιτρέπεται όταν:</a:t>
            </a:r>
          </a:p>
          <a:p>
            <a:pPr algn="just">
              <a:defRPr/>
            </a:pPr>
            <a:r>
              <a:rPr lang="el-GR" sz="1800" dirty="0">
                <a:latin typeface="Arial" panose="020B0604020202020204" pitchFamily="34" charset="0"/>
                <a:cs typeface="Arial" panose="020B0604020202020204" pitchFamily="34" charset="0"/>
              </a:rPr>
              <a:t>υπάρχει </a:t>
            </a:r>
            <a:r>
              <a:rPr lang="el-GR" sz="1800" b="1" dirty="0">
                <a:solidFill>
                  <a:schemeClr val="accent2"/>
                </a:solidFill>
                <a:latin typeface="Arial" panose="020B0604020202020204" pitchFamily="34" charset="0"/>
                <a:cs typeface="Arial" panose="020B0604020202020204" pitchFamily="34" charset="0"/>
              </a:rPr>
              <a:t>συγκατάθεση</a:t>
            </a:r>
            <a:r>
              <a:rPr lang="en-US" sz="1800" dirty="0">
                <a:latin typeface="Arial" panose="020B0604020202020204" pitchFamily="34" charset="0"/>
                <a:cs typeface="Arial" panose="020B0604020202020204" pitchFamily="34" charset="0"/>
              </a:rPr>
              <a:t> </a:t>
            </a:r>
            <a:endParaRPr lang="el-GR" sz="1800" dirty="0">
              <a:latin typeface="Arial" panose="020B0604020202020204" pitchFamily="34" charset="0"/>
              <a:cs typeface="Arial" panose="020B0604020202020204" pitchFamily="34" charset="0"/>
            </a:endParaRPr>
          </a:p>
          <a:p>
            <a:pPr algn="just">
              <a:defRPr/>
            </a:pPr>
            <a:r>
              <a:rPr lang="el-GR" sz="1800" dirty="0">
                <a:latin typeface="Arial" panose="020B0604020202020204" pitchFamily="34" charset="0"/>
                <a:cs typeface="Arial" panose="020B0604020202020204" pitchFamily="34" charset="0"/>
              </a:rPr>
              <a:t>αφορά σε </a:t>
            </a:r>
            <a:r>
              <a:rPr lang="el-GR" sz="1800" b="1" dirty="0">
                <a:solidFill>
                  <a:schemeClr val="accent2"/>
                </a:solidFill>
                <a:latin typeface="Arial" panose="020B0604020202020204" pitchFamily="34" charset="0"/>
                <a:cs typeface="Arial" panose="020B0604020202020204" pitchFamily="34" charset="0"/>
              </a:rPr>
              <a:t>ζωτικό συμφέρον</a:t>
            </a:r>
          </a:p>
          <a:p>
            <a:pPr algn="just">
              <a:defRPr/>
            </a:pPr>
            <a:r>
              <a:rPr lang="el-GR" sz="1800" dirty="0">
                <a:solidFill>
                  <a:schemeClr val="tx1"/>
                </a:solidFill>
                <a:latin typeface="Arial" panose="020B0604020202020204" pitchFamily="34" charset="0"/>
                <a:cs typeface="Arial" panose="020B0604020202020204" pitchFamily="34" charset="0"/>
              </a:rPr>
              <a:t>αφορά σε προληπτική ή επαγγελματική </a:t>
            </a:r>
            <a:r>
              <a:rPr lang="el-GR" sz="1800" b="1" dirty="0">
                <a:solidFill>
                  <a:schemeClr val="accent2"/>
                </a:solidFill>
                <a:latin typeface="Arial" panose="020B0604020202020204" pitchFamily="34" charset="0"/>
                <a:cs typeface="Arial" panose="020B0604020202020204" pitchFamily="34" charset="0"/>
              </a:rPr>
              <a:t>ιατρική</a:t>
            </a:r>
            <a:r>
              <a:rPr lang="el-GR" sz="1800" dirty="0">
                <a:solidFill>
                  <a:schemeClr val="tx1"/>
                </a:solidFill>
                <a:latin typeface="Arial" panose="020B0604020202020204" pitchFamily="34" charset="0"/>
                <a:cs typeface="Arial" panose="020B0604020202020204" pitchFamily="34" charset="0"/>
              </a:rPr>
              <a:t>, εκτίμηση ικανότητας εργασίας, ιατρική διάγνωση, υγειονομική ή </a:t>
            </a:r>
            <a:r>
              <a:rPr lang="el-GR" sz="1800" b="1" dirty="0">
                <a:solidFill>
                  <a:schemeClr val="accent2"/>
                </a:solidFill>
                <a:latin typeface="Arial" panose="020B0604020202020204" pitchFamily="34" charset="0"/>
                <a:cs typeface="Arial" panose="020B0604020202020204" pitchFamily="34" charset="0"/>
              </a:rPr>
              <a:t>κοινωνική περίθαλψη </a:t>
            </a:r>
            <a:r>
              <a:rPr lang="el-GR" sz="1800" dirty="0">
                <a:solidFill>
                  <a:schemeClr val="tx1"/>
                </a:solidFill>
                <a:latin typeface="Arial" panose="020B0604020202020204" pitchFamily="34" charset="0"/>
                <a:cs typeface="Arial" panose="020B0604020202020204" pitchFamily="34" charset="0"/>
              </a:rPr>
              <a:t>ή </a:t>
            </a:r>
            <a:r>
              <a:rPr lang="el-GR" sz="1800" b="1" dirty="0">
                <a:solidFill>
                  <a:schemeClr val="accent2"/>
                </a:solidFill>
                <a:latin typeface="Arial" panose="020B0604020202020204" pitchFamily="34" charset="0"/>
                <a:cs typeface="Arial" panose="020B0604020202020204" pitchFamily="34" charset="0"/>
              </a:rPr>
              <a:t>θεραπεία</a:t>
            </a:r>
            <a:r>
              <a:rPr lang="el-GR" sz="1800" dirty="0">
                <a:solidFill>
                  <a:schemeClr val="tx1"/>
                </a:solidFill>
                <a:latin typeface="Arial" panose="020B0604020202020204" pitchFamily="34" charset="0"/>
                <a:cs typeface="Arial" panose="020B0604020202020204" pitchFamily="34" charset="0"/>
              </a:rPr>
              <a:t> ή διαχείριση υγειονομικών και κοινωνικών συστημάτων δυνάμει νόμου ή σύμβασης με επαγγελματία στον τομέα της υγείας  που τηρεί το επαγγελματικό απόρρητο</a:t>
            </a:r>
          </a:p>
          <a:p>
            <a:pPr algn="just">
              <a:defRPr/>
            </a:pPr>
            <a:r>
              <a:rPr lang="el-GR" sz="1800" i="0" u="none" strike="noStrike" baseline="0" dirty="0">
                <a:solidFill>
                  <a:srgbClr val="000000"/>
                </a:solidFill>
                <a:latin typeface="Arial" panose="020B0604020202020204" pitchFamily="34" charset="0"/>
                <a:cs typeface="Arial" panose="020B0604020202020204" pitchFamily="34" charset="0"/>
              </a:rPr>
              <a:t>αφορά σε λόγους δημόσιου συμφέροντος στον τομέα της </a:t>
            </a:r>
            <a:r>
              <a:rPr lang="el-GR" sz="1800" b="1" i="0" u="none" strike="noStrike" baseline="0" dirty="0">
                <a:solidFill>
                  <a:schemeClr val="accent2"/>
                </a:solidFill>
                <a:latin typeface="Arial" panose="020B0604020202020204" pitchFamily="34" charset="0"/>
                <a:cs typeface="Arial" panose="020B0604020202020204" pitchFamily="34" charset="0"/>
              </a:rPr>
              <a:t>δημόσιας υγείας</a:t>
            </a:r>
            <a:r>
              <a:rPr lang="en-US" sz="1800" b="1" dirty="0">
                <a:solidFill>
                  <a:schemeClr val="accent2"/>
                </a:solidFill>
                <a:latin typeface="Arial" panose="020B0604020202020204" pitchFamily="34" charset="0"/>
                <a:cs typeface="Arial" panose="020B0604020202020204" pitchFamily="34" charset="0"/>
              </a:rPr>
              <a:t> </a:t>
            </a:r>
            <a:r>
              <a:rPr lang="el-GR" sz="1800" dirty="0">
                <a:solidFill>
                  <a:srgbClr val="000000"/>
                </a:solidFill>
                <a:latin typeface="Arial" panose="020B0604020202020204" pitchFamily="34" charset="0"/>
                <a:cs typeface="Arial" panose="020B0604020202020204" pitchFamily="34" charset="0"/>
              </a:rPr>
              <a:t>π.χ. σε περίοδο πανδημίας</a:t>
            </a:r>
            <a:endParaRPr lang="el-GR" sz="1800" dirty="0">
              <a:solidFill>
                <a:schemeClr val="tx1"/>
              </a:solidFill>
              <a:latin typeface="Arial" panose="020B0604020202020204" pitchFamily="34" charset="0"/>
              <a:cs typeface="Arial" panose="020B0604020202020204" pitchFamily="34" charset="0"/>
            </a:endParaRPr>
          </a:p>
          <a:p>
            <a:pPr algn="just">
              <a:buFontTx/>
              <a:buNone/>
              <a:defRPr/>
            </a:pPr>
            <a:endParaRPr lang="el-GR" sz="1800" dirty="0"/>
          </a:p>
        </p:txBody>
      </p:sp>
      <p:pic>
        <p:nvPicPr>
          <p:cNvPr id="4" name="Picture 3">
            <a:extLst>
              <a:ext uri="{FF2B5EF4-FFF2-40B4-BE49-F238E27FC236}">
                <a16:creationId xmlns:a16="http://schemas.microsoft.com/office/drawing/2014/main" id="{97BA37C2-FA90-3867-4A44-67BAC486D5B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1D56D07-A601-F703-7361-6CCDBCFCA985}"/>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10</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9206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Παραδείγματα επεξεργασίας </a:t>
            </a:r>
            <a:br>
              <a:rPr lang="el-GR" dirty="0"/>
            </a:br>
            <a:r>
              <a:rPr lang="el-GR" dirty="0"/>
              <a:t>ευαίσθητων δεδομένων</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a:xfrm>
            <a:off x="914400" y="2330734"/>
            <a:ext cx="9914860" cy="4123318"/>
          </a:xfrm>
        </p:spPr>
        <p:txBody>
          <a:bodyPr>
            <a:normAutofit/>
          </a:bodyPr>
          <a:lstStyle/>
          <a:p>
            <a:pPr algn="just">
              <a:spcBef>
                <a:spcPts val="600"/>
              </a:spcBef>
            </a:pPr>
            <a:r>
              <a:rPr lang="el-GR" sz="1800" dirty="0">
                <a:latin typeface="Arial" panose="020B0604020202020204" pitchFamily="34" charset="0"/>
                <a:cs typeface="Arial" panose="020B0604020202020204" pitchFamily="34" charset="0"/>
              </a:rPr>
              <a:t>Νοσοκομείο διατηρεί δεδομένα υγείας (π.χ. ιατρικό ιστορικό, διαγνώσεις) των ασθενών του.</a:t>
            </a:r>
          </a:p>
          <a:p>
            <a:pPr algn="just">
              <a:spcBef>
                <a:spcPts val="600"/>
              </a:spcBef>
            </a:pPr>
            <a:endParaRPr lang="el-GR" sz="1800" dirty="0">
              <a:latin typeface="Arial" panose="020B0604020202020204" pitchFamily="34" charset="0"/>
              <a:cs typeface="Arial" panose="020B0604020202020204" pitchFamily="34" charset="0"/>
            </a:endParaRPr>
          </a:p>
          <a:p>
            <a:pPr algn="just">
              <a:spcBef>
                <a:spcPts val="600"/>
              </a:spcBef>
            </a:pPr>
            <a:r>
              <a:rPr lang="el-GR" sz="1800" dirty="0">
                <a:latin typeface="Arial" panose="020B0604020202020204" pitchFamily="34" charset="0"/>
                <a:cs typeface="Arial" panose="020B0604020202020204" pitchFamily="34" charset="0"/>
              </a:rPr>
              <a:t>Κοινωνικός λειτουργός συλλέγει και διατηρεί δεδομένα ευάλωτων κατηγοριών υποκειμένων (π.χ. ψυχικά ασθενών, παιδιών, κακοποιημένων προσώπων) και κοινοποιεί αυτά στις αρμόδιες υπηρεσίες (π.χ. Αστυνομία, νοσοκομεία, δικηγόρους).</a:t>
            </a:r>
          </a:p>
          <a:p>
            <a:pPr algn="just">
              <a:spcBef>
                <a:spcPts val="600"/>
              </a:spcBef>
            </a:pPr>
            <a:endParaRPr lang="el-GR" sz="1800" dirty="0">
              <a:latin typeface="Arial" panose="020B0604020202020204" pitchFamily="34" charset="0"/>
              <a:cs typeface="Arial" panose="020B0604020202020204" pitchFamily="34" charset="0"/>
            </a:endParaRPr>
          </a:p>
          <a:p>
            <a:pPr algn="just">
              <a:spcBef>
                <a:spcPts val="600"/>
              </a:spcBef>
            </a:pPr>
            <a:r>
              <a:rPr lang="el-GR" sz="1800" dirty="0">
                <a:latin typeface="Arial" panose="020B0604020202020204" pitchFamily="34" charset="0"/>
                <a:cs typeface="Arial" panose="020B0604020202020204" pitchFamily="34" charset="0"/>
              </a:rPr>
              <a:t>Ίδρυμα διατηρεί δεδομένα των εξυπηρετούμενών του, που είναι άτομα με νοητική στέρηση και διαμένουν στο ίδρυμα.</a:t>
            </a:r>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11</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2199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Συγκατάθεση</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a:xfrm>
            <a:off x="914400" y="1919673"/>
            <a:ext cx="9914860" cy="4606962"/>
          </a:xfrm>
        </p:spPr>
        <p:txBody>
          <a:bodyPr>
            <a:normAutofit/>
          </a:bodyPr>
          <a:lstStyle/>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Ελεύθερη, ρητή και ειδική δήλωση.</a:t>
            </a:r>
          </a:p>
          <a:p>
            <a:pPr algn="just">
              <a:buFont typeface="Wingdings" panose="05000000000000000000" pitchFamily="2" charset="2"/>
              <a:buChar char="Ø"/>
            </a:pP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Δίνεται με πλήρη επίγνωση, μετά από ενημέρωση στο υποκείμενο των δεδομένων.</a:t>
            </a:r>
          </a:p>
          <a:p>
            <a:pPr algn="just">
              <a:buFont typeface="Wingdings" panose="05000000000000000000" pitchFamily="2" charset="2"/>
              <a:buChar char="Ø"/>
            </a:pP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Λαμβάνεται από τον ίδιο το υποκείμενο των δεδομένων ή από τον νόμιμο αντιπρόσωπό του.</a:t>
            </a:r>
          </a:p>
          <a:p>
            <a:pPr algn="just">
              <a:buFont typeface="Wingdings" panose="05000000000000000000" pitchFamily="2" charset="2"/>
              <a:buChar char="Ø"/>
            </a:pP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Πρέπει να λαμβάνεται, ασχέτως εάν ο αριθμός ή η διεύθυνση των υποκειμένων  των δεδομένων είναι διαθέσιμα σε πηγές ανοιχτές προς το κοινό.</a:t>
            </a:r>
          </a:p>
          <a:p>
            <a:pPr algn="just">
              <a:buFont typeface="Wingdings" panose="05000000000000000000" pitchFamily="2" charset="2"/>
              <a:buChar char="Ø"/>
            </a:pPr>
            <a:endParaRPr lang="el-GR" sz="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Δικαίωμα ανάκλησης συγκατάθεσης ανά πάσα στιγμή.</a:t>
            </a:r>
          </a:p>
          <a:p>
            <a:pPr algn="just">
              <a:buFont typeface="Wingdings" panose="05000000000000000000" pitchFamily="2" charset="2"/>
              <a:buChar char="Ø"/>
            </a:pPr>
            <a:endParaRPr lang="el-GR" sz="1800" dirty="0">
              <a:solidFill>
                <a:schemeClr val="tx1"/>
              </a:solidFill>
              <a:latin typeface="Arial" panose="020B0604020202020204" pitchFamily="34" charset="0"/>
              <a:cs typeface="Arial" panose="020B0604020202020204" pitchFamily="34" charset="0"/>
            </a:endParaRPr>
          </a:p>
          <a:p>
            <a:pPr marL="0" indent="0">
              <a:buNone/>
            </a:pPr>
            <a:endParaRPr lang="el-GR" sz="1800" dirty="0"/>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294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Λήψη συγκατάθεσης από παιδιά</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p:txBody>
          <a:bodyPr>
            <a:normAutofit/>
          </a:bodyPr>
          <a:lstStyle/>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Για τους ανηλίκους, πρέπει να λαμβάνεται η συγκατάθεση του γονέα / κηδεμόνα / νόμιμου αντιπροσώπου του.</a:t>
            </a: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Ο υπεύθυνος επεξεργασίας πρέπει να λαμβάνει τα απαραίτητα μέτρα, ώστε να διασφαλίζει ότι, η συγκατάθεση παρέχεται από πρόσωπο, το οποίο όντως έχει τη γονική ευθύνη.</a:t>
            </a: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Η ενημέρωση προς το παιδί, πρέπει να δίνεται με απλή και κατανοητή, προς αυτό, γλώσσα, αναλόγως της ηλικίας του.</a:t>
            </a:r>
          </a:p>
          <a:p>
            <a:pPr algn="l"/>
            <a:endParaRPr lang="el-GR" sz="1800" b="0" i="0" dirty="0">
              <a:solidFill>
                <a:srgbClr val="646363"/>
              </a:solidFill>
              <a:effectLst/>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6177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Ζωτικό συμφέρον</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p:txBody>
          <a:bodyPr>
            <a:normAutofit/>
          </a:bodyPr>
          <a:lstStyle/>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Μόνο σε σπάνιες και συγκεκριμένες περιπτώσεις.</a:t>
            </a: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Συλλογή προσωπικών δεδομένων ασθενών ή κακοποιημένων προσώπων, σε περιπτώσεις έκτακτης ανάγκης.</a:t>
            </a: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Πρόσωπο που διαμένει σε ίδρυμα, έχει χάσει τις αισθήσεις του και πρέπει να μεταφερθεί στο νοσοκομείο. Το ίδρυμα κοινοποιεί δεδομένα υγείας του εν λόγω προσώπου, στο νοσοκομείο, ώστε να του παρασχεθεί η απαραίτητη ιατρική περίθαλψη.</a:t>
            </a: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4862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A6C3-C64C-D1C0-2EA7-4A127073D88F}"/>
              </a:ext>
            </a:extLst>
          </p:cNvPr>
          <p:cNvSpPr>
            <a:spLocks noGrp="1"/>
          </p:cNvSpPr>
          <p:nvPr>
            <p:ph type="title"/>
          </p:nvPr>
        </p:nvSpPr>
        <p:spPr/>
        <p:txBody>
          <a:bodyPr/>
          <a:lstStyle/>
          <a:p>
            <a:r>
              <a:rPr lang="el-GR" dirty="0"/>
              <a:t>Δικαιώματα των υποκειμένων των δεδομένων</a:t>
            </a:r>
          </a:p>
        </p:txBody>
      </p:sp>
      <p:sp>
        <p:nvSpPr>
          <p:cNvPr id="3" name="Content Placeholder 2">
            <a:extLst>
              <a:ext uri="{FF2B5EF4-FFF2-40B4-BE49-F238E27FC236}">
                <a16:creationId xmlns:a16="http://schemas.microsoft.com/office/drawing/2014/main" id="{07E279CF-02B3-8F23-AB96-891851730BB5}"/>
              </a:ext>
            </a:extLst>
          </p:cNvPr>
          <p:cNvSpPr>
            <a:spLocks noGrp="1"/>
          </p:cNvSpPr>
          <p:nvPr>
            <p:ph idx="1"/>
          </p:nvPr>
        </p:nvSpPr>
        <p:spPr>
          <a:xfrm>
            <a:off x="914400" y="2095842"/>
            <a:ext cx="9914860" cy="4123318"/>
          </a:xfrm>
        </p:spPr>
        <p:txBody>
          <a:bodyPr>
            <a:normAutofit/>
          </a:bodyPr>
          <a:lstStyle/>
          <a:p>
            <a:pPr algn="just"/>
            <a:r>
              <a:rPr lang="el-GR" sz="1800" dirty="0">
                <a:latin typeface="Arial" panose="020B0604020202020204" pitchFamily="34" charset="0"/>
                <a:cs typeface="Arial" panose="020B0604020202020204" pitchFamily="34" charset="0"/>
              </a:rPr>
              <a:t>Ενημέρωσης </a:t>
            </a:r>
          </a:p>
          <a:p>
            <a:pPr algn="just"/>
            <a:r>
              <a:rPr lang="el-GR" sz="1800" dirty="0">
                <a:latin typeface="Arial" panose="020B0604020202020204" pitchFamily="34" charset="0"/>
                <a:cs typeface="Arial" panose="020B0604020202020204" pitchFamily="34" charset="0"/>
              </a:rPr>
              <a:t>Πρόσβασης</a:t>
            </a:r>
          </a:p>
          <a:p>
            <a:pPr algn="just"/>
            <a:r>
              <a:rPr lang="el-GR" sz="1800" dirty="0">
                <a:latin typeface="Arial" panose="020B0604020202020204" pitchFamily="34" charset="0"/>
                <a:cs typeface="Arial" panose="020B0604020202020204" pitchFamily="34" charset="0"/>
              </a:rPr>
              <a:t>Διόρθωσης </a:t>
            </a:r>
          </a:p>
          <a:p>
            <a:pPr algn="just"/>
            <a:r>
              <a:rPr lang="el-GR" sz="1800" dirty="0">
                <a:latin typeface="Arial" panose="020B0604020202020204" pitchFamily="34" charset="0"/>
                <a:cs typeface="Arial" panose="020B0604020202020204" pitchFamily="34" charset="0"/>
              </a:rPr>
              <a:t>Διαγραφής</a:t>
            </a:r>
          </a:p>
          <a:p>
            <a:pPr algn="just"/>
            <a:r>
              <a:rPr lang="el-GR" sz="1800" dirty="0">
                <a:latin typeface="Arial" panose="020B0604020202020204" pitchFamily="34" charset="0"/>
                <a:cs typeface="Arial" panose="020B0604020202020204" pitchFamily="34" charset="0"/>
              </a:rPr>
              <a:t>Περιορισμού της επεξεργασίας </a:t>
            </a:r>
          </a:p>
          <a:p>
            <a:pPr algn="just"/>
            <a:r>
              <a:rPr lang="el-GR" sz="1800" dirty="0">
                <a:latin typeface="Arial" panose="020B0604020202020204" pitchFamily="34" charset="0"/>
                <a:cs typeface="Arial" panose="020B0604020202020204" pitchFamily="34" charset="0"/>
              </a:rPr>
              <a:t>Εναντίωσης</a:t>
            </a:r>
          </a:p>
          <a:p>
            <a:pPr algn="just"/>
            <a:r>
              <a:rPr lang="el-GR" sz="1800" dirty="0">
                <a:latin typeface="Arial" panose="020B0604020202020204" pitchFamily="34" charset="0"/>
                <a:cs typeface="Arial" panose="020B0604020202020204" pitchFamily="34" charset="0"/>
              </a:rPr>
              <a:t>Φορητότητας των δεδομένων</a:t>
            </a:r>
          </a:p>
          <a:p>
            <a:pPr algn="just"/>
            <a:r>
              <a:rPr lang="el-GR" sz="1800" dirty="0">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pPr marL="0" indent="0">
              <a:buNone/>
            </a:pPr>
            <a:endParaRPr lang="el-GR" sz="1800" dirty="0"/>
          </a:p>
        </p:txBody>
      </p:sp>
      <p:pic>
        <p:nvPicPr>
          <p:cNvPr id="4" name="Picture 3">
            <a:extLst>
              <a:ext uri="{FF2B5EF4-FFF2-40B4-BE49-F238E27FC236}">
                <a16:creationId xmlns:a16="http://schemas.microsoft.com/office/drawing/2014/main" id="{7AE0277B-1A6D-7DBB-ADBD-F9F5B355044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96816F-D1F6-9B37-6C53-28800C8E068B}"/>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015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5D68-7903-B745-4EE1-9F33FB8408B9}"/>
              </a:ext>
            </a:extLst>
          </p:cNvPr>
          <p:cNvSpPr>
            <a:spLocks noGrp="1"/>
          </p:cNvSpPr>
          <p:nvPr>
            <p:ph type="title"/>
          </p:nvPr>
        </p:nvSpPr>
        <p:spPr>
          <a:xfrm>
            <a:off x="905256" y="590668"/>
            <a:ext cx="10285658" cy="1329004"/>
          </a:xfrm>
        </p:spPr>
        <p:txBody>
          <a:bodyPr>
            <a:normAutofit fontScale="90000"/>
          </a:bodyPr>
          <a:lstStyle/>
          <a:p>
            <a:r>
              <a:rPr lang="el-GR" dirty="0"/>
              <a:t>Άρθρο 18 του περί Κατοχύρωσης και Προστασίας των Δικαιωμάτων των Ασθενών Νόμο  </a:t>
            </a:r>
          </a:p>
        </p:txBody>
      </p:sp>
      <p:sp>
        <p:nvSpPr>
          <p:cNvPr id="3" name="Content Placeholder 2">
            <a:extLst>
              <a:ext uri="{FF2B5EF4-FFF2-40B4-BE49-F238E27FC236}">
                <a16:creationId xmlns:a16="http://schemas.microsoft.com/office/drawing/2014/main" id="{04B3FF21-34D4-E838-DAC4-C4E2F517305C}"/>
              </a:ext>
            </a:extLst>
          </p:cNvPr>
          <p:cNvSpPr>
            <a:spLocks noGrp="1"/>
          </p:cNvSpPr>
          <p:nvPr>
            <p:ph idx="1"/>
          </p:nvPr>
        </p:nvSpPr>
        <p:spPr/>
        <p:txBody>
          <a:bodyPr/>
          <a:lstStyle/>
          <a:p>
            <a:endParaRPr lang="el-GR" dirty="0"/>
          </a:p>
          <a:p>
            <a:r>
              <a:rPr lang="el-GR" sz="1800" dirty="0">
                <a:latin typeface="Arial" panose="020B0604020202020204" pitchFamily="34" charset="0"/>
                <a:cs typeface="Arial" panose="020B0604020202020204" pitchFamily="34" charset="0"/>
              </a:rPr>
              <a:t>Ενημέρωσης</a:t>
            </a:r>
          </a:p>
          <a:p>
            <a:r>
              <a:rPr lang="el-GR" sz="1800" dirty="0">
                <a:latin typeface="Arial" panose="020B0604020202020204" pitchFamily="34" charset="0"/>
                <a:cs typeface="Arial" panose="020B0604020202020204" pitchFamily="34" charset="0"/>
              </a:rPr>
              <a:t>Πρόσβασης                 σε πληροφορίες που αφορούν στον ίδιο τον ασθενή</a:t>
            </a:r>
            <a:endParaRPr lang="en-US" sz="1800"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Αντίρρησης                 </a:t>
            </a:r>
          </a:p>
          <a:p>
            <a:pPr marL="0" indent="0">
              <a:buNone/>
            </a:pPr>
            <a:r>
              <a:rPr lang="el-GR" sz="1800" dirty="0">
                <a:latin typeface="Arial" panose="020B0604020202020204" pitchFamily="34" charset="0"/>
                <a:cs typeface="Arial" panose="020B0604020202020204" pitchFamily="34" charset="0"/>
              </a:rPr>
              <a:t>         Ισχυροποιούνται δυνάμει του ΓΚΠΔ</a:t>
            </a:r>
          </a:p>
        </p:txBody>
      </p:sp>
      <p:sp>
        <p:nvSpPr>
          <p:cNvPr id="4" name="Arrow: Right 3">
            <a:extLst>
              <a:ext uri="{FF2B5EF4-FFF2-40B4-BE49-F238E27FC236}">
                <a16:creationId xmlns:a16="http://schemas.microsoft.com/office/drawing/2014/main" id="{C1A194DD-A6CF-9553-CF69-93F4F87C88FD}"/>
              </a:ext>
            </a:extLst>
          </p:cNvPr>
          <p:cNvSpPr/>
          <p:nvPr/>
        </p:nvSpPr>
        <p:spPr>
          <a:xfrm>
            <a:off x="1144626" y="3909269"/>
            <a:ext cx="352337" cy="1761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5" name="Right Brace 4">
            <a:extLst>
              <a:ext uri="{FF2B5EF4-FFF2-40B4-BE49-F238E27FC236}">
                <a16:creationId xmlns:a16="http://schemas.microsoft.com/office/drawing/2014/main" id="{23BD8BD1-84E1-FED5-2CEE-3D1886ADB127}"/>
              </a:ext>
            </a:extLst>
          </p:cNvPr>
          <p:cNvSpPr/>
          <p:nvPr/>
        </p:nvSpPr>
        <p:spPr>
          <a:xfrm>
            <a:off x="3053593" y="2642532"/>
            <a:ext cx="419449" cy="104023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pic>
        <p:nvPicPr>
          <p:cNvPr id="6" name="Picture 5">
            <a:extLst>
              <a:ext uri="{FF2B5EF4-FFF2-40B4-BE49-F238E27FC236}">
                <a16:creationId xmlns:a16="http://schemas.microsoft.com/office/drawing/2014/main" id="{9C7585BB-5E23-9367-5A93-1B8995A348DC}"/>
              </a:ext>
            </a:extLst>
          </p:cNvPr>
          <p:cNvPicPr>
            <a:picLocks noChangeAspect="1"/>
          </p:cNvPicPr>
          <p:nvPr/>
        </p:nvPicPr>
        <p:blipFill>
          <a:blip r:embed="rId2"/>
          <a:stretch>
            <a:fillRect/>
          </a:stretch>
        </p:blipFill>
        <p:spPr>
          <a:xfrm>
            <a:off x="193120" y="6042991"/>
            <a:ext cx="712136" cy="712136"/>
          </a:xfrm>
          <a:prstGeom prst="rect">
            <a:avLst/>
          </a:prstGeom>
        </p:spPr>
      </p:pic>
      <p:sp>
        <p:nvSpPr>
          <p:cNvPr id="7" name="Slide Number Placeholder 6">
            <a:extLst>
              <a:ext uri="{FF2B5EF4-FFF2-40B4-BE49-F238E27FC236}">
                <a16:creationId xmlns:a16="http://schemas.microsoft.com/office/drawing/2014/main" id="{774EEFBD-E22A-FB3A-C132-30C03974332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244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0B8D-0DED-A547-E83B-0EC02A43E87C}"/>
              </a:ext>
            </a:extLst>
          </p:cNvPr>
          <p:cNvSpPr>
            <a:spLocks noGrp="1"/>
          </p:cNvSpPr>
          <p:nvPr>
            <p:ph type="title"/>
          </p:nvPr>
        </p:nvSpPr>
        <p:spPr/>
        <p:txBody>
          <a:bodyPr/>
          <a:lstStyle/>
          <a:p>
            <a:r>
              <a:rPr lang="el-GR" dirty="0"/>
              <a:t>Δικαίωμα ενημέρωσης</a:t>
            </a:r>
          </a:p>
        </p:txBody>
      </p:sp>
      <p:sp>
        <p:nvSpPr>
          <p:cNvPr id="3" name="Content Placeholder 2">
            <a:extLst>
              <a:ext uri="{FF2B5EF4-FFF2-40B4-BE49-F238E27FC236}">
                <a16:creationId xmlns:a16="http://schemas.microsoft.com/office/drawing/2014/main" id="{C5DAAD98-1862-4431-97C4-1FEFBA531670}"/>
              </a:ext>
            </a:extLst>
          </p:cNvPr>
          <p:cNvSpPr>
            <a:spLocks noGrp="1"/>
          </p:cNvSpPr>
          <p:nvPr>
            <p:ph idx="1"/>
          </p:nvPr>
        </p:nvSpPr>
        <p:spPr>
          <a:xfrm>
            <a:off x="914400" y="2045508"/>
            <a:ext cx="9914860" cy="4123318"/>
          </a:xfrm>
        </p:spPr>
        <p:txBody>
          <a:bodyPr>
            <a:normAutofit/>
          </a:bodyPr>
          <a:lstStyle/>
          <a:p>
            <a:pPr lvl="1" algn="just">
              <a:defRPr/>
            </a:pPr>
            <a:r>
              <a:rPr lang="el-GR" dirty="0">
                <a:latin typeface="Arial" panose="020B0604020202020204" pitchFamily="34" charset="0"/>
                <a:cs typeface="Arial" panose="020B0604020202020204" pitchFamily="34" charset="0"/>
              </a:rPr>
              <a:t>Σε συνοπτική, διαφανή, κατανοητή και εύκολα προσβάσιμη μορφή, χρησιμοποιώντας σαφή και απλή διατύπωση, ιδίως όταν πρόκειται για πληροφορία απευθυνόμενη σε παιδιά</a:t>
            </a:r>
          </a:p>
          <a:p>
            <a:pPr marL="1371600" lvl="3" indent="0" algn="just">
              <a:buNone/>
              <a:defRPr/>
            </a:pPr>
            <a:endParaRPr lang="el-GR" sz="1800"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Όταν η επεξεργασία ειδικών κατηγοριών δεδομένων βασίστηκε στη συγκατάθεση του ατόμου</a:t>
            </a:r>
            <a:r>
              <a:rPr lang="el-GR" i="1"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πρέπει να ενημερωθεί ότι μπορεί να ανακαλέσει τη συγκατάθεσή του ανά πάσα στιγμή, ανεξάρτητα αν τα δεδομένα αυτά έχουν συλλεγεί από το ίδιο το άτομο ή από τρίτο  </a:t>
            </a:r>
            <a:endParaRPr lang="el-GR" sz="1800" dirty="0"/>
          </a:p>
          <a:p>
            <a:pPr marL="0" indent="0">
              <a:buNone/>
            </a:pPr>
            <a:endParaRPr lang="el-GR" dirty="0"/>
          </a:p>
        </p:txBody>
      </p:sp>
      <p:pic>
        <p:nvPicPr>
          <p:cNvPr id="4" name="Picture 3">
            <a:extLst>
              <a:ext uri="{FF2B5EF4-FFF2-40B4-BE49-F238E27FC236}">
                <a16:creationId xmlns:a16="http://schemas.microsoft.com/office/drawing/2014/main" id="{B5CF1771-25C3-8253-F101-F2FB0ACBD47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4AB53EFB-0648-B4CB-BB09-164DCAB4BE8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17</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1684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1DF3-1140-2445-1443-1CC93354F596}"/>
              </a:ext>
            </a:extLst>
          </p:cNvPr>
          <p:cNvSpPr>
            <a:spLocks noGrp="1"/>
          </p:cNvSpPr>
          <p:nvPr>
            <p:ph type="title"/>
          </p:nvPr>
        </p:nvSpPr>
        <p:spPr/>
        <p:txBody>
          <a:bodyPr/>
          <a:lstStyle/>
          <a:p>
            <a:r>
              <a:rPr lang="el-GR" dirty="0"/>
              <a:t>Δικαίωμα Πρόσβασης</a:t>
            </a:r>
          </a:p>
        </p:txBody>
      </p:sp>
      <p:sp>
        <p:nvSpPr>
          <p:cNvPr id="3" name="Content Placeholder 2">
            <a:extLst>
              <a:ext uri="{FF2B5EF4-FFF2-40B4-BE49-F238E27FC236}">
                <a16:creationId xmlns:a16="http://schemas.microsoft.com/office/drawing/2014/main" id="{1CD390CA-666D-D8BD-6829-51A6E2C1E0F4}"/>
              </a:ext>
            </a:extLst>
          </p:cNvPr>
          <p:cNvSpPr>
            <a:spLocks noGrp="1"/>
          </p:cNvSpPr>
          <p:nvPr>
            <p:ph idx="1"/>
          </p:nvPr>
        </p:nvSpPr>
        <p:spPr/>
        <p:txBody>
          <a:bodyPr>
            <a:noAutofit/>
          </a:bodyPr>
          <a:lstStyle/>
          <a:p>
            <a:pPr lvl="1" algn="just">
              <a:defRPr/>
            </a:pPr>
            <a:r>
              <a:rPr lang="en-US" dirty="0">
                <a:latin typeface="Arial" panose="020B0604020202020204" pitchFamily="34" charset="0"/>
                <a:cs typeface="Arial" panose="020B0604020202020204" pitchFamily="34" charset="0"/>
              </a:rPr>
              <a:t>To </a:t>
            </a:r>
            <a:r>
              <a:rPr lang="el-GR" dirty="0">
                <a:latin typeface="Arial" panose="020B0604020202020204" pitchFamily="34" charset="0"/>
                <a:cs typeface="Arial" panose="020B0604020202020204" pitchFamily="34" charset="0"/>
              </a:rPr>
              <a:t>υποκείμενο δικαιούται να λάβει</a:t>
            </a:r>
            <a:r>
              <a:rPr lang="en-US"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ατελώς, σε έντυπη ή ηλεκτρονική μορφή, πληροφορίες που αφορούν στην υγεία του,  </a:t>
            </a:r>
            <a:r>
              <a:rPr lang="el-GR" b="1" dirty="0">
                <a:solidFill>
                  <a:schemeClr val="accent2"/>
                </a:solidFill>
                <a:latin typeface="Arial" panose="020B0604020202020204" pitchFamily="34" charset="0"/>
                <a:cs typeface="Arial" panose="020B0604020202020204" pitchFamily="34" charset="0"/>
              </a:rPr>
              <a:t>τις οποίες το ίδιο ή άλλο πρόσωπο </a:t>
            </a:r>
            <a:r>
              <a:rPr lang="el-GR" dirty="0">
                <a:latin typeface="Arial" panose="020B0604020202020204" pitchFamily="34" charset="0"/>
                <a:cs typeface="Arial" panose="020B0604020202020204" pitchFamily="34" charset="0"/>
              </a:rPr>
              <a:t>έδωσε στον υπεύθυνο επεξεργασίας.</a:t>
            </a:r>
          </a:p>
          <a:p>
            <a:pPr lvl="1" algn="just">
              <a:buFont typeface="Tahoma" panose="020B0604030504040204" pitchFamily="34" charset="0"/>
              <a:buNone/>
              <a:defRPr/>
            </a:pPr>
            <a:r>
              <a:rPr lang="el-GR" dirty="0">
                <a:latin typeface="Arial" panose="020B0604020202020204" pitchFamily="34" charset="0"/>
                <a:cs typeface="Arial" panose="020B0604020202020204" pitchFamily="34" charset="0"/>
              </a:rPr>
              <a:t>    π.χ. πρόσβαση στον ιατρικό του φάκελο και λήψη αντίγραφου κάθε πληροφορίας.</a:t>
            </a:r>
          </a:p>
          <a:p>
            <a:pPr lvl="1" algn="just">
              <a:buFont typeface="Tahoma" panose="020B0604030504040204" pitchFamily="34" charset="0"/>
              <a:buNone/>
              <a:defRPr/>
            </a:pPr>
            <a:endParaRPr lang="el-GR" sz="800"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 Δεν υπάρχει χρέωση </a:t>
            </a:r>
            <a:r>
              <a:rPr lang="el-GR" i="1" dirty="0">
                <a:latin typeface="Arial" panose="020B0604020202020204" pitchFamily="34" charset="0"/>
                <a:cs typeface="Arial" panose="020B0604020202020204" pitchFamily="34" charset="0"/>
              </a:rPr>
              <a:t>(μόνο για διοικητικά έξοδα σε περίπτωση πολλών αντιγράφων).</a:t>
            </a:r>
          </a:p>
          <a:p>
            <a:pPr marL="457200" lvl="1" indent="0" algn="just">
              <a:buNone/>
              <a:defRPr/>
            </a:pPr>
            <a:endParaRPr lang="el-GR" sz="800" i="1"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Πληροφορίες / έγγραφα που περιέχονται στο φάκελο του ασθενή δίνονται </a:t>
            </a:r>
            <a:r>
              <a:rPr lang="el-GR" b="1" dirty="0">
                <a:solidFill>
                  <a:schemeClr val="accent2"/>
                </a:solidFill>
                <a:latin typeface="Arial" panose="020B0604020202020204" pitchFamily="34" charset="0"/>
                <a:cs typeface="Arial" panose="020B0604020202020204" pitchFamily="34" charset="0"/>
              </a:rPr>
              <a:t>ΜΟΝΟ</a:t>
            </a:r>
            <a:r>
              <a:rPr lang="el-GR" dirty="0">
                <a:latin typeface="Arial" panose="020B0604020202020204" pitchFamily="34" charset="0"/>
                <a:cs typeface="Arial" panose="020B0604020202020204" pitchFamily="34" charset="0"/>
              </a:rPr>
              <a:t> στον ίδιο ή στους γονείς / κηδεμόνες του (για ανήλικους) ή στους εξουσιοδοτημένους προσωπικούς αντιπροσώπους.</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l-GR" i="1" dirty="0">
              <a:latin typeface="Arial" panose="020B0604020202020204" pitchFamily="34" charset="0"/>
              <a:cs typeface="Arial" panose="020B0604020202020204" pitchFamily="34" charset="0"/>
            </a:endParaRPr>
          </a:p>
          <a:p>
            <a:endParaRPr lang="el-GR" sz="1800" dirty="0"/>
          </a:p>
        </p:txBody>
      </p:sp>
      <p:pic>
        <p:nvPicPr>
          <p:cNvPr id="4" name="Picture 3">
            <a:extLst>
              <a:ext uri="{FF2B5EF4-FFF2-40B4-BE49-F238E27FC236}">
                <a16:creationId xmlns:a16="http://schemas.microsoft.com/office/drawing/2014/main" id="{75932853-0425-33AA-4BD5-55F9D6AE3A8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A4118F5E-00EE-9460-2444-B815AAB6447D}"/>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18</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231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7D3E-D4A8-3629-B342-0CC8855F01CE}"/>
              </a:ext>
            </a:extLst>
          </p:cNvPr>
          <p:cNvSpPr>
            <a:spLocks noGrp="1"/>
          </p:cNvSpPr>
          <p:nvPr>
            <p:ph type="title"/>
          </p:nvPr>
        </p:nvSpPr>
        <p:spPr/>
        <p:txBody>
          <a:bodyPr/>
          <a:lstStyle/>
          <a:p>
            <a:r>
              <a:rPr lang="el-GR" dirty="0"/>
              <a:t>Άρθρο 34 του περί Ψυχιατρικής Νοσηλείας και Περίθαλψης Νόμο</a:t>
            </a:r>
          </a:p>
        </p:txBody>
      </p:sp>
      <p:sp>
        <p:nvSpPr>
          <p:cNvPr id="3" name="Content Placeholder 2">
            <a:extLst>
              <a:ext uri="{FF2B5EF4-FFF2-40B4-BE49-F238E27FC236}">
                <a16:creationId xmlns:a16="http://schemas.microsoft.com/office/drawing/2014/main" id="{5F7E3D2D-9621-EADD-77AC-B97AA9FDF6A3}"/>
              </a:ext>
            </a:extLst>
          </p:cNvPr>
          <p:cNvSpPr>
            <a:spLocks noGrp="1"/>
          </p:cNvSpPr>
          <p:nvPr>
            <p:ph idx="1"/>
          </p:nvPr>
        </p:nvSpPr>
        <p:spPr>
          <a:xfrm>
            <a:off x="914400" y="2374085"/>
            <a:ext cx="9914860" cy="3668906"/>
          </a:xfrm>
        </p:spPr>
        <p:txBody>
          <a:bodyPr>
            <a:normAutofit/>
          </a:bodyPr>
          <a:lstStyle/>
          <a:p>
            <a:pPr marL="0" indent="0" algn="just">
              <a:buNone/>
            </a:pPr>
            <a:r>
              <a:rPr lang="el-GR" sz="1800" b="1" i="0" dirty="0">
                <a:solidFill>
                  <a:schemeClr val="accent2"/>
                </a:solidFill>
                <a:effectLst/>
                <a:latin typeface="Arial" panose="020B0604020202020204" pitchFamily="34" charset="0"/>
                <a:cs typeface="Arial" panose="020B0604020202020204" pitchFamily="34" charset="0"/>
              </a:rPr>
              <a:t>Δικαίωμα πρόσβασης σε αρχεία</a:t>
            </a:r>
          </a:p>
          <a:p>
            <a:pPr marL="0" indent="0" algn="just">
              <a:buNone/>
            </a:pPr>
            <a:r>
              <a:rPr lang="el-GR" sz="1800" b="0" i="1" dirty="0">
                <a:solidFill>
                  <a:srgbClr val="000000"/>
                </a:solidFill>
                <a:effectLst/>
                <a:latin typeface="Arial" panose="020B0604020202020204" pitchFamily="34" charset="0"/>
                <a:cs typeface="Arial" panose="020B0604020202020204" pitchFamily="34" charset="0"/>
              </a:rPr>
              <a:t>«(1) Ο ασθενής ή ο προσωπικός αντιπρόσωπός του έχει το δικαίωμα πρόσβασης στα αρχεία κέντρου όπου του παρέχεται ή του έχει παρασχεθεί νοσηλεία, </a:t>
            </a:r>
            <a:r>
              <a:rPr lang="el-GR" sz="1800" b="1" i="1" dirty="0">
                <a:solidFill>
                  <a:schemeClr val="accent2"/>
                </a:solidFill>
                <a:effectLst/>
                <a:latin typeface="Arial" panose="020B0604020202020204" pitchFamily="34" charset="0"/>
                <a:cs typeface="Arial" panose="020B0604020202020204" pitchFamily="34" charset="0"/>
              </a:rPr>
              <a:t>εκτός αν ο υπεύθυνος του κέντρου κρίνει ότι τέτοια πρόσβαση επιδεινώνει την ψυχική κατάσταση του ασθενούς ή επηρεάζει δυσμενώς άλλα πρόσωπα </a:t>
            </a:r>
            <a:r>
              <a:rPr lang="el-GR" sz="1800" i="1" dirty="0">
                <a:effectLst/>
                <a:latin typeface="Arial" panose="020B0604020202020204" pitchFamily="34" charset="0"/>
                <a:cs typeface="Arial" panose="020B0604020202020204" pitchFamily="34" charset="0"/>
              </a:rPr>
              <a:t>(</a:t>
            </a:r>
            <a:r>
              <a:rPr lang="en-US" sz="1800" i="1" dirty="0">
                <a:effectLst/>
                <a:latin typeface="Arial" panose="020B0604020202020204" pitchFamily="34" charset="0"/>
                <a:cs typeface="Arial" panose="020B0604020202020204" pitchFamily="34" charset="0"/>
              </a:rPr>
              <a:t>lex </a:t>
            </a:r>
            <a:r>
              <a:rPr lang="en-US" sz="1800" i="1" dirty="0" err="1">
                <a:effectLst/>
                <a:latin typeface="Arial" panose="020B0604020202020204" pitchFamily="34" charset="0"/>
                <a:cs typeface="Arial" panose="020B0604020202020204" pitchFamily="34" charset="0"/>
              </a:rPr>
              <a:t>specialis</a:t>
            </a:r>
            <a:r>
              <a:rPr lang="en-US" sz="1800" i="1" dirty="0">
                <a:latin typeface="Arial" panose="020B0604020202020204" pitchFamily="34" charset="0"/>
                <a:cs typeface="Arial" panose="020B0604020202020204" pitchFamily="34" charset="0"/>
              </a:rPr>
              <a:t>)</a:t>
            </a:r>
            <a:r>
              <a:rPr lang="el-GR" sz="1800" i="1" dirty="0">
                <a:latin typeface="Arial" panose="020B0604020202020204" pitchFamily="34" charset="0"/>
                <a:cs typeface="Arial" panose="020B0604020202020204" pitchFamily="34" charset="0"/>
              </a:rPr>
              <a:t>»</a:t>
            </a:r>
            <a:endParaRPr lang="el-GR" sz="1800" i="1" dirty="0">
              <a:effectLst/>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91CA1159-5FFA-144A-B4CE-92D04A94FA0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FED481BC-3B51-1729-CA4A-E1B5C69583F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513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p:txBody>
          <a:bodyPr/>
          <a:lstStyle/>
          <a:p>
            <a:r>
              <a:rPr lang="el-GR" dirty="0"/>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914400" y="1919673"/>
            <a:ext cx="9914860" cy="4674074"/>
          </a:xfrm>
        </p:spPr>
        <p:txBody>
          <a:bodyPr>
            <a:normAutofit/>
          </a:bodyPr>
          <a:lstStyle/>
          <a:p>
            <a:pPr algn="just"/>
            <a:r>
              <a:rPr lang="el-GR" sz="1600" dirty="0">
                <a:solidFill>
                  <a:schemeClr val="tx1"/>
                </a:solidFill>
                <a:latin typeface="Arial" panose="020B0604020202020204" pitchFamily="34" charset="0"/>
                <a:cs typeface="Arial" panose="020B0604020202020204" pitchFamily="34" charset="0"/>
              </a:rPr>
              <a:t>Ο </a:t>
            </a:r>
            <a:r>
              <a:rPr lang="el-GR" sz="1600" b="1" dirty="0">
                <a:solidFill>
                  <a:schemeClr val="accent2"/>
                </a:solidFill>
                <a:latin typeface="Arial" panose="020B0604020202020204" pitchFamily="34" charset="0"/>
                <a:cs typeface="Arial" panose="020B0604020202020204" pitchFamily="34" charset="0"/>
              </a:rPr>
              <a:t>Κανονισμός</a:t>
            </a:r>
            <a:r>
              <a:rPr lang="el-GR" sz="1600" dirty="0">
                <a:solidFill>
                  <a:schemeClr val="tx1"/>
                </a:solidFill>
                <a:latin typeface="Arial" panose="020B0604020202020204" pitchFamily="34" charset="0"/>
                <a:cs typeface="Arial" panose="020B0604020202020204" pitchFamily="34" charset="0"/>
              </a:rPr>
              <a:t> (ΕΕ) 2016/679 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a:t>
            </a:r>
          </a:p>
          <a:p>
            <a:pPr algn="just"/>
            <a:r>
              <a:rPr lang="el-GR" sz="1600" dirty="0">
                <a:solidFill>
                  <a:schemeClr val="tx1"/>
                </a:solidFill>
                <a:latin typeface="Arial" panose="020B0604020202020204" pitchFamily="34" charset="0"/>
                <a:cs typeface="Arial" panose="020B0604020202020204" pitchFamily="34" charset="0"/>
              </a:rPr>
              <a:t>Ο περί της </a:t>
            </a:r>
            <a:r>
              <a:rPr lang="el-GR" sz="1600" b="1" dirty="0">
                <a:solidFill>
                  <a:schemeClr val="accent2"/>
                </a:solidFill>
                <a:latin typeface="Arial" panose="020B0604020202020204" pitchFamily="34" charset="0"/>
                <a:cs typeface="Arial" panose="020B0604020202020204" pitchFamily="34" charset="0"/>
              </a:rPr>
              <a:t>Προστασίας των Φυσικών Προσώπων</a:t>
            </a:r>
            <a:r>
              <a:rPr lang="el-GR" sz="1600" dirty="0">
                <a:solidFill>
                  <a:schemeClr val="tx1"/>
                </a:solidFill>
                <a:latin typeface="Arial" panose="020B0604020202020204" pitchFamily="34" charset="0"/>
                <a:cs typeface="Arial" panose="020B0604020202020204" pitchFamily="34" charset="0"/>
              </a:rPr>
              <a:t> Έναντι την Επεξεργασία των Δεδομένων Προσωπικού Χαρακτήρα και της Ελεύθερης Κυκλοφορίας των Δεδομένων αυτών Νόμος του 2018 (Ν.125(Ι)/2018) </a:t>
            </a:r>
          </a:p>
          <a:p>
            <a:pPr algn="just"/>
            <a:r>
              <a:rPr lang="el-GR" sz="1600" dirty="0">
                <a:solidFill>
                  <a:schemeClr val="tx1"/>
                </a:solidFill>
                <a:latin typeface="Arial" panose="020B0604020202020204" pitchFamily="34" charset="0"/>
                <a:cs typeface="Arial" panose="020B0604020202020204" pitchFamily="34" charset="0"/>
              </a:rPr>
              <a:t>Ο περί </a:t>
            </a:r>
            <a:r>
              <a:rPr lang="el-GR" sz="1600" b="1" dirty="0">
                <a:solidFill>
                  <a:schemeClr val="accent2"/>
                </a:solidFill>
                <a:latin typeface="Arial" panose="020B0604020202020204" pitchFamily="34" charset="0"/>
                <a:cs typeface="Arial" panose="020B0604020202020204" pitchFamily="34" charset="0"/>
              </a:rPr>
              <a:t>Εγγραφής Επαγγελματιών Κοινωνικών Λειτουργών </a:t>
            </a:r>
            <a:r>
              <a:rPr lang="el-GR" sz="1600" dirty="0">
                <a:latin typeface="Arial" panose="020B0604020202020204" pitchFamily="34" charset="0"/>
                <a:cs typeface="Arial" panose="020B0604020202020204" pitchFamily="34" charset="0"/>
              </a:rPr>
              <a:t>Νόμος</a:t>
            </a:r>
            <a:r>
              <a:rPr lang="el-GR" sz="1600" dirty="0">
                <a:solidFill>
                  <a:schemeClr val="accent2"/>
                </a:solidFill>
                <a:latin typeface="Arial" panose="020B0604020202020204" pitchFamily="34" charset="0"/>
                <a:cs typeface="Arial" panose="020B0604020202020204" pitchFamily="34" charset="0"/>
              </a:rPr>
              <a:t> </a:t>
            </a:r>
            <a:r>
              <a:rPr lang="el-GR" sz="1600" dirty="0">
                <a:solidFill>
                  <a:schemeClr val="tx1"/>
                </a:solidFill>
                <a:latin typeface="Arial" panose="020B0604020202020204" pitchFamily="34" charset="0"/>
                <a:cs typeface="Arial" panose="020B0604020202020204" pitchFamily="34" charset="0"/>
              </a:rPr>
              <a:t>του 2000 (Ν. 173(I)/2000), ως τροποποιείται</a:t>
            </a:r>
          </a:p>
          <a:p>
            <a:pPr algn="just"/>
            <a:r>
              <a:rPr lang="el-GR" sz="1600" dirty="0">
                <a:solidFill>
                  <a:schemeClr val="tx1"/>
                </a:solidFill>
                <a:latin typeface="Arial" panose="020B0604020202020204" pitchFamily="34" charset="0"/>
                <a:cs typeface="Arial" panose="020B0604020202020204" pitchFamily="34" charset="0"/>
              </a:rPr>
              <a:t>Οι περί </a:t>
            </a:r>
            <a:r>
              <a:rPr lang="el-GR" sz="1600" b="1" dirty="0">
                <a:solidFill>
                  <a:schemeClr val="accent2"/>
                </a:solidFill>
                <a:latin typeface="Arial" panose="020B0604020202020204" pitchFamily="34" charset="0"/>
                <a:cs typeface="Arial" panose="020B0604020202020204" pitchFamily="34" charset="0"/>
              </a:rPr>
              <a:t>Δεοντολογίας των Κοινωνικών Λειτουργών Κανονισμοί</a:t>
            </a:r>
            <a:r>
              <a:rPr lang="el-GR" sz="1600" dirty="0">
                <a:solidFill>
                  <a:schemeClr val="accent2"/>
                </a:solidFill>
                <a:latin typeface="Arial" panose="020B0604020202020204" pitchFamily="34" charset="0"/>
                <a:cs typeface="Arial" panose="020B0604020202020204" pitchFamily="34" charset="0"/>
              </a:rPr>
              <a:t> </a:t>
            </a:r>
            <a:r>
              <a:rPr lang="el-GR" sz="1600" dirty="0">
                <a:solidFill>
                  <a:schemeClr val="tx1"/>
                </a:solidFill>
                <a:latin typeface="Arial" panose="020B0604020202020204" pitchFamily="34" charset="0"/>
                <a:cs typeface="Arial" panose="020B0604020202020204" pitchFamily="34" charset="0"/>
              </a:rPr>
              <a:t>του 2004, ως τροποποιούνται</a:t>
            </a:r>
          </a:p>
          <a:p>
            <a:pPr algn="just"/>
            <a:r>
              <a:rPr lang="el-GR" sz="1600" dirty="0">
                <a:solidFill>
                  <a:schemeClr val="tx1"/>
                </a:solidFill>
                <a:latin typeface="Arial" panose="020B0604020202020204" pitchFamily="34" charset="0"/>
                <a:cs typeface="Arial" panose="020B0604020202020204" pitchFamily="34" charset="0"/>
              </a:rPr>
              <a:t>Ο περί</a:t>
            </a:r>
            <a:r>
              <a:rPr lang="el-GR" sz="1600" dirty="0">
                <a:solidFill>
                  <a:srgbClr val="000000"/>
                </a:solidFill>
                <a:latin typeface="Arial" panose="020B0604020202020204" pitchFamily="34" charset="0"/>
                <a:cs typeface="Arial" panose="020B0604020202020204" pitchFamily="34" charset="0"/>
              </a:rPr>
              <a:t> </a:t>
            </a:r>
            <a:r>
              <a:rPr lang="el-GR" sz="1600" b="1" i="0" dirty="0">
                <a:solidFill>
                  <a:schemeClr val="accent2"/>
                </a:solidFill>
                <a:effectLst/>
                <a:latin typeface="Arial" panose="020B0604020202020204" pitchFamily="34" charset="0"/>
                <a:cs typeface="Arial" panose="020B0604020202020204" pitchFamily="34" charset="0"/>
              </a:rPr>
              <a:t>Ψυχιατρικής Νοσηλείας </a:t>
            </a:r>
            <a:r>
              <a:rPr lang="el-GR" sz="1600" i="0" dirty="0">
                <a:effectLst/>
                <a:latin typeface="Arial" panose="020B0604020202020204" pitchFamily="34" charset="0"/>
                <a:cs typeface="Arial" panose="020B0604020202020204" pitchFamily="34" charset="0"/>
              </a:rPr>
              <a:t>Νόμος</a:t>
            </a:r>
            <a:r>
              <a:rPr lang="el-GR" sz="1600" i="0" dirty="0">
                <a:solidFill>
                  <a:schemeClr val="accent2"/>
                </a:solidFill>
                <a:effectLst/>
                <a:latin typeface="Arial" panose="020B0604020202020204" pitchFamily="34" charset="0"/>
                <a:cs typeface="Arial" panose="020B0604020202020204" pitchFamily="34" charset="0"/>
              </a:rPr>
              <a:t> </a:t>
            </a:r>
            <a:r>
              <a:rPr lang="el-GR" sz="1600" i="0" dirty="0">
                <a:solidFill>
                  <a:srgbClr val="000000"/>
                </a:solidFill>
                <a:effectLst/>
                <a:latin typeface="Arial" panose="020B0604020202020204" pitchFamily="34" charset="0"/>
                <a:cs typeface="Arial" panose="020B0604020202020204" pitchFamily="34" charset="0"/>
              </a:rPr>
              <a:t>του 1997 (</a:t>
            </a:r>
            <a:r>
              <a:rPr lang="en-US" sz="1600" i="0" dirty="0">
                <a:solidFill>
                  <a:srgbClr val="000000"/>
                </a:solidFill>
                <a:effectLst/>
                <a:latin typeface="Arial" panose="020B0604020202020204" pitchFamily="34" charset="0"/>
                <a:cs typeface="Arial" panose="020B0604020202020204" pitchFamily="34" charset="0"/>
              </a:rPr>
              <a:t>N.</a:t>
            </a:r>
            <a:r>
              <a:rPr lang="el-GR" sz="1600" i="0" dirty="0">
                <a:solidFill>
                  <a:srgbClr val="000000"/>
                </a:solidFill>
                <a:effectLst/>
                <a:latin typeface="Arial" panose="020B0604020202020204" pitchFamily="34" charset="0"/>
                <a:cs typeface="Arial" panose="020B0604020202020204" pitchFamily="34" charset="0"/>
              </a:rPr>
              <a:t>77(I)/1997), ως τροποποιείται</a:t>
            </a:r>
          </a:p>
          <a:p>
            <a:pPr algn="just"/>
            <a:r>
              <a:rPr lang="el-GR" sz="1600" dirty="0">
                <a:solidFill>
                  <a:srgbClr val="000000"/>
                </a:solidFill>
                <a:latin typeface="Arial" panose="020B0604020202020204" pitchFamily="34" charset="0"/>
                <a:cs typeface="Arial" panose="020B0604020202020204" pitchFamily="34" charset="0"/>
              </a:rPr>
              <a:t>Ο </a:t>
            </a:r>
            <a:r>
              <a:rPr lang="el-GR" sz="1600" dirty="0">
                <a:solidFill>
                  <a:schemeClr val="tx1"/>
                </a:solidFill>
                <a:latin typeface="Arial" panose="020B0604020202020204" pitchFamily="34" charset="0"/>
                <a:cs typeface="Arial" panose="020B0604020202020204" pitchFamily="34" charset="0"/>
              </a:rPr>
              <a:t>περί της </a:t>
            </a:r>
            <a:r>
              <a:rPr lang="el-GR" sz="1600" b="1" dirty="0">
                <a:solidFill>
                  <a:schemeClr val="accent2"/>
                </a:solidFill>
                <a:latin typeface="Arial" panose="020B0604020202020204" pitchFamily="34" charset="0"/>
                <a:cs typeface="Arial" panose="020B0604020202020204" pitchFamily="34" charset="0"/>
              </a:rPr>
              <a:t>Κατοχύρωσης και της Προστασίας των Δικαιωμάτων των Ασθενών </a:t>
            </a:r>
            <a:r>
              <a:rPr lang="el-GR" sz="1600" dirty="0">
                <a:latin typeface="Arial" panose="020B0604020202020204" pitchFamily="34" charset="0"/>
                <a:cs typeface="Arial" panose="020B0604020202020204" pitchFamily="34" charset="0"/>
              </a:rPr>
              <a:t>Νόμος</a:t>
            </a:r>
            <a:r>
              <a:rPr lang="el-GR" sz="1600" dirty="0">
                <a:solidFill>
                  <a:schemeClr val="accent2"/>
                </a:solidFill>
                <a:latin typeface="Arial" panose="020B0604020202020204" pitchFamily="34" charset="0"/>
                <a:cs typeface="Arial" panose="020B0604020202020204" pitchFamily="34" charset="0"/>
              </a:rPr>
              <a:t> </a:t>
            </a:r>
            <a:r>
              <a:rPr lang="el-GR" sz="1600" dirty="0">
                <a:solidFill>
                  <a:schemeClr val="tx1"/>
                </a:solidFill>
                <a:latin typeface="Arial" panose="020B0604020202020204" pitchFamily="34" charset="0"/>
                <a:cs typeface="Arial" panose="020B0604020202020204" pitchFamily="34" charset="0"/>
              </a:rPr>
              <a:t>του 2005 </a:t>
            </a:r>
            <a:r>
              <a:rPr lang="en-US" sz="1600" dirty="0">
                <a:solidFill>
                  <a:schemeClr val="tx1"/>
                </a:solidFill>
                <a:latin typeface="Arial" panose="020B0604020202020204" pitchFamily="34" charset="0"/>
                <a:cs typeface="Arial" panose="020B0604020202020204" pitchFamily="34" charset="0"/>
              </a:rPr>
              <a:t>(</a:t>
            </a:r>
            <a:r>
              <a:rPr lang="el-GR" sz="1600" dirty="0">
                <a:solidFill>
                  <a:schemeClr val="tx1"/>
                </a:solidFill>
                <a:latin typeface="Arial" panose="020B0604020202020204" pitchFamily="34" charset="0"/>
                <a:cs typeface="Arial" panose="020B0604020202020204" pitchFamily="34" charset="0"/>
              </a:rPr>
              <a:t>Ν.1(Ι)/2005</a:t>
            </a:r>
            <a:r>
              <a:rPr lang="en-US" sz="1600" dirty="0">
                <a:solidFill>
                  <a:schemeClr val="tx1"/>
                </a:solidFill>
                <a:latin typeface="Arial" panose="020B0604020202020204" pitchFamily="34" charset="0"/>
                <a:cs typeface="Arial" panose="020B0604020202020204" pitchFamily="34" charset="0"/>
              </a:rPr>
              <a:t>)</a:t>
            </a:r>
            <a:endParaRPr lang="el-GR" sz="1600" i="0" dirty="0">
              <a:solidFill>
                <a:schemeClr val="tx1"/>
              </a:solidFill>
              <a:effectLst/>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A36A0EA-8441-4D86-81F2-ED6D708EF5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224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277B-30D1-7022-10D4-9652FFDE3385}"/>
              </a:ext>
            </a:extLst>
          </p:cNvPr>
          <p:cNvSpPr>
            <a:spLocks noGrp="1"/>
          </p:cNvSpPr>
          <p:nvPr>
            <p:ph type="title"/>
          </p:nvPr>
        </p:nvSpPr>
        <p:spPr/>
        <p:txBody>
          <a:bodyPr/>
          <a:lstStyle/>
          <a:p>
            <a:r>
              <a:rPr lang="el-GR" dirty="0"/>
              <a:t>Δικαίωμα διόρθωσης</a:t>
            </a:r>
          </a:p>
        </p:txBody>
      </p:sp>
      <p:sp>
        <p:nvSpPr>
          <p:cNvPr id="3" name="Content Placeholder 2">
            <a:extLst>
              <a:ext uri="{FF2B5EF4-FFF2-40B4-BE49-F238E27FC236}">
                <a16:creationId xmlns:a16="http://schemas.microsoft.com/office/drawing/2014/main" id="{DEE04088-9ECE-B45B-70FA-9030424ABB2C}"/>
              </a:ext>
            </a:extLst>
          </p:cNvPr>
          <p:cNvSpPr>
            <a:spLocks noGrp="1"/>
          </p:cNvSpPr>
          <p:nvPr>
            <p:ph idx="1"/>
          </p:nvPr>
        </p:nvSpPr>
        <p:spPr>
          <a:xfrm>
            <a:off x="914400" y="1686187"/>
            <a:ext cx="9914860" cy="4356804"/>
          </a:xfrm>
        </p:spPr>
        <p:txBody>
          <a:bodyPr>
            <a:normAutofit/>
          </a:bodyPr>
          <a:lstStyle/>
          <a:p>
            <a:pPr algn="just">
              <a:defRPr/>
            </a:pPr>
            <a:r>
              <a:rPr lang="el-GR" sz="1800" dirty="0">
                <a:latin typeface="Arial" panose="020B0604020202020204" pitchFamily="34" charset="0"/>
                <a:cs typeface="Arial" panose="020B0604020202020204" pitchFamily="34" charset="0"/>
              </a:rPr>
              <a:t>Διόρθωση των ανακριβών προσωπικών δεδομένων</a:t>
            </a:r>
            <a:r>
              <a:rPr lang="en-US" sz="1800" dirty="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χωρίς αδικαιολόγητη καθυστέρηση.</a:t>
            </a:r>
          </a:p>
          <a:p>
            <a:pPr marL="0" indent="0" algn="just">
              <a:buNone/>
              <a:defRPr/>
            </a:pPr>
            <a:endParaRPr lang="el-GR" sz="1600" dirty="0">
              <a:latin typeface="Arial" panose="020B0604020202020204" pitchFamily="34" charset="0"/>
              <a:cs typeface="Arial" panose="020B0604020202020204" pitchFamily="34" charset="0"/>
            </a:endParaRPr>
          </a:p>
          <a:p>
            <a:pPr marL="0" indent="0" algn="just">
              <a:buNone/>
              <a:defRPr/>
            </a:pPr>
            <a:r>
              <a:rPr lang="el-GR" sz="4000" dirty="0">
                <a:solidFill>
                  <a:schemeClr val="accent2"/>
                </a:solidFill>
                <a:latin typeface="+mj-lt"/>
                <a:ea typeface="+mj-ea"/>
                <a:cs typeface="+mj-cs"/>
              </a:rPr>
              <a:t>Δικαίωμα στη φορητότητα</a:t>
            </a:r>
          </a:p>
          <a:p>
            <a:pPr algn="just">
              <a:defRPr/>
            </a:pPr>
            <a:r>
              <a:rPr lang="el-GR" sz="1800" dirty="0">
                <a:latin typeface="Arial" panose="020B0604020202020204" pitchFamily="34" charset="0"/>
                <a:cs typeface="Arial" panose="020B0604020202020204" pitchFamily="34" charset="0"/>
              </a:rPr>
              <a:t>Λήψη δεδομένων σε ψηφιακή μορφή (σε μορφή αναγνώσιμη, τόσο από τον άνθρωπο όσο και από το μηχανογραφημένο σύστημα του άλλου οργανισμού) και αποθήκευση τους για περαιτέρω προσωπική χρήση.</a:t>
            </a:r>
          </a:p>
          <a:p>
            <a:pPr algn="just">
              <a:defRPr/>
            </a:pPr>
            <a:r>
              <a:rPr lang="el-GR" sz="1800" dirty="0">
                <a:latin typeface="Arial" panose="020B0604020202020204" pitchFamily="34" charset="0"/>
                <a:cs typeface="Arial" panose="020B0604020202020204" pitchFamily="34" charset="0"/>
              </a:rPr>
              <a:t>Η αποθήκευση μπορεί να γίνεται σε ιδιωτική συσκευή ή ιδιωτικό υπολογιστικό σύννεφο, χωρίς, κατ’ ανάγκη, διαβίβαση των δεδομένων σε άλλο υπεύθυνο επεξεργασίας.</a:t>
            </a:r>
          </a:p>
          <a:p>
            <a:pPr algn="just">
              <a:defRPr/>
            </a:pPr>
            <a:r>
              <a:rPr lang="el-GR" sz="1800" b="1" dirty="0">
                <a:solidFill>
                  <a:schemeClr val="accent2"/>
                </a:solidFill>
                <a:latin typeface="Arial" panose="020B0604020202020204" pitchFamily="34" charset="0"/>
                <a:cs typeface="Arial" panose="020B0604020202020204" pitchFamily="34" charset="0"/>
              </a:rPr>
              <a:t>ΙΣΧΥΕΙ ΓΙΑ ΙΔΙΩΤΙΚΟΥΣ, ΟΧΙ ΔΗΜΟΣΙΟΥΣ ΟΡΓΑΝΙΣΜΟΥΣ.</a:t>
            </a:r>
            <a:endParaRPr lang="el-GR" sz="1800" b="1" i="1" dirty="0">
              <a:solidFill>
                <a:schemeClr val="accent2"/>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278BCE84-6F38-3F7B-CF7D-DF2F9DE24161}"/>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1FA9D6D-47CC-640C-D30B-C030B2035F28}"/>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20</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8664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DA3B8-8057-C9AC-688A-435B0776C8D4}"/>
              </a:ext>
            </a:extLst>
          </p:cNvPr>
          <p:cNvSpPr>
            <a:spLocks noGrp="1"/>
          </p:cNvSpPr>
          <p:nvPr>
            <p:ph type="title"/>
          </p:nvPr>
        </p:nvSpPr>
        <p:spPr/>
        <p:txBody>
          <a:bodyPr/>
          <a:lstStyle/>
          <a:p>
            <a:r>
              <a:rPr lang="el-GR" dirty="0"/>
              <a:t>Δικαίωμα διαγραφής (δικαίωμα στη λήθη)</a:t>
            </a:r>
          </a:p>
        </p:txBody>
      </p:sp>
      <p:sp>
        <p:nvSpPr>
          <p:cNvPr id="3" name="Content Placeholder 2">
            <a:extLst>
              <a:ext uri="{FF2B5EF4-FFF2-40B4-BE49-F238E27FC236}">
                <a16:creationId xmlns:a16="http://schemas.microsoft.com/office/drawing/2014/main" id="{750902C6-012F-0F1F-7EC9-53AC7876C168}"/>
              </a:ext>
            </a:extLst>
          </p:cNvPr>
          <p:cNvSpPr>
            <a:spLocks noGrp="1"/>
          </p:cNvSpPr>
          <p:nvPr>
            <p:ph idx="1"/>
          </p:nvPr>
        </p:nvSpPr>
        <p:spPr>
          <a:xfrm>
            <a:off x="914400" y="1919672"/>
            <a:ext cx="9914860" cy="4632129"/>
          </a:xfrm>
        </p:spPr>
        <p:txBody>
          <a:bodyPr>
            <a:normAutofit lnSpcReduction="10000"/>
          </a:bodyPr>
          <a:lstStyle/>
          <a:p>
            <a:pPr lvl="1" algn="just">
              <a:defRPr/>
            </a:pPr>
            <a:r>
              <a:rPr lang="el-GR" dirty="0">
                <a:latin typeface="Arial" panose="020B0604020202020204" pitchFamily="34" charset="0"/>
                <a:cs typeface="Arial" panose="020B0604020202020204" pitchFamily="34" charset="0"/>
              </a:rPr>
              <a:t>Το υποκείμενο έχει δικαίωμα διαγραφής δεδομένων υγείας που το αφορούν όταν, μεταξύ άλλων, ανακαλέσει τη συγκατάθεσή του για την επεξεργασία των εν λόγω δεδομένων </a:t>
            </a:r>
            <a:r>
              <a:rPr lang="el-GR" b="1" dirty="0">
                <a:solidFill>
                  <a:schemeClr val="accent2"/>
                </a:solidFill>
                <a:latin typeface="Arial" panose="020B0604020202020204" pitchFamily="34" charset="0"/>
                <a:cs typeface="Arial" panose="020B0604020202020204" pitchFamily="34" charset="0"/>
              </a:rPr>
              <a:t>και δεν υπάρχει άλλη νομική βάση για τη διατήρηση.</a:t>
            </a:r>
          </a:p>
          <a:p>
            <a:pPr marL="457200" lvl="1" indent="0" algn="just">
              <a:buNone/>
              <a:defRPr/>
            </a:pPr>
            <a:endParaRPr lang="el-GR" u="sng"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Αφορά στο δικαίωμα διαγραφής δεδομένων στο διαδίκτυο, που το άτομο δεν επιθυμεί τη δημοσίευσή τους διότι του προκαλούν βλάβη και δεν είναι πλέον χρήσιμα για την ενημέρωση του κοινού.</a:t>
            </a:r>
          </a:p>
          <a:p>
            <a:pPr marL="457200" lvl="1" indent="0" algn="just">
              <a:buNone/>
              <a:defRPr/>
            </a:pPr>
            <a:endParaRPr lang="el-GR"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gn="just">
              <a:defRPr/>
            </a:pPr>
            <a:r>
              <a:rPr lang="el-GR" b="1" dirty="0">
                <a:solidFill>
                  <a:srgbClr val="18818C"/>
                </a:solidFill>
                <a:latin typeface="Arial" panose="020B0604020202020204" pitchFamily="34" charset="0"/>
                <a:cs typeface="Arial" panose="020B0604020202020204" pitchFamily="34" charset="0"/>
              </a:rPr>
              <a:t>ΔΕΝ μπορεί να ασκηθεί το δικαίωμα </a:t>
            </a:r>
            <a:r>
              <a:rPr lang="el-GR" dirty="0">
                <a:latin typeface="Arial" panose="020B0604020202020204" pitchFamily="34" charset="0"/>
                <a:cs typeface="Arial" panose="020B0604020202020204" pitchFamily="34" charset="0"/>
              </a:rPr>
              <a:t>όταν η επεξεργασία είναι απαραίτητη:</a:t>
            </a:r>
          </a:p>
          <a:p>
            <a:pPr lvl="1" algn="just">
              <a:buFont typeface="Wingdings" panose="05000000000000000000" pitchFamily="2" charset="2"/>
              <a:buChar char="Ø"/>
              <a:defRPr/>
            </a:pPr>
            <a:r>
              <a:rPr lang="el-GR" dirty="0">
                <a:latin typeface="Arial" panose="020B0604020202020204" pitchFamily="34" charset="0"/>
                <a:cs typeface="Arial" panose="020B0604020202020204" pitchFamily="34" charset="0"/>
              </a:rPr>
              <a:t>για σκοπούς </a:t>
            </a:r>
            <a:r>
              <a:rPr lang="el-GR" b="1" dirty="0">
                <a:latin typeface="Arial" panose="020B0604020202020204" pitchFamily="34" charset="0"/>
                <a:cs typeface="Arial" panose="020B0604020202020204" pitchFamily="34" charset="0"/>
              </a:rPr>
              <a:t>δημοσίου συμφέροντος στον τομέα της δημόσιας υγείας</a:t>
            </a:r>
            <a:r>
              <a:rPr lang="el-GR" dirty="0">
                <a:latin typeface="Arial" panose="020B0604020202020204" pitchFamily="34" charset="0"/>
                <a:cs typeface="Arial" panose="020B0604020202020204" pitchFamily="34" charset="0"/>
              </a:rPr>
              <a:t>,</a:t>
            </a:r>
          </a:p>
          <a:p>
            <a:pPr lvl="1" algn="just">
              <a:buFont typeface="Wingdings" panose="05000000000000000000" pitchFamily="2" charset="2"/>
              <a:buChar char="Ø"/>
              <a:defRPr/>
            </a:pPr>
            <a:r>
              <a:rPr lang="el-GR" dirty="0">
                <a:latin typeface="Arial" panose="020B0604020202020204" pitchFamily="34" charset="0"/>
                <a:cs typeface="Arial" panose="020B0604020202020204" pitchFamily="34" charset="0"/>
              </a:rPr>
              <a:t>για σκοπούς </a:t>
            </a:r>
            <a:r>
              <a:rPr lang="el-GR" b="1" dirty="0">
                <a:latin typeface="Arial" panose="020B0604020202020204" pitchFamily="34" charset="0"/>
                <a:cs typeface="Arial" panose="020B0604020202020204" pitchFamily="34" charset="0"/>
              </a:rPr>
              <a:t>αρχειοθέτησης προς το δημόσιο συμφέρον </a:t>
            </a:r>
            <a:r>
              <a:rPr lang="el-GR" dirty="0">
                <a:latin typeface="Arial" panose="020B0604020202020204" pitchFamily="34" charset="0"/>
                <a:cs typeface="Arial" panose="020B0604020202020204" pitchFamily="34" charset="0"/>
              </a:rPr>
              <a:t>(π.χ. αρχειοθέτησης μίας επιδημιολογικής έρευνας), για σκοπούς </a:t>
            </a:r>
            <a:r>
              <a:rPr lang="el-GR" b="1" dirty="0">
                <a:latin typeface="Arial" panose="020B0604020202020204" pitchFamily="34" charset="0"/>
                <a:cs typeface="Arial" panose="020B0604020202020204" pitchFamily="34" charset="0"/>
              </a:rPr>
              <a:t>επιστημονικής ή ιστορικής έρευνας </a:t>
            </a:r>
            <a:r>
              <a:rPr lang="el-GR" dirty="0">
                <a:latin typeface="Arial" panose="020B0604020202020204" pitchFamily="34" charset="0"/>
                <a:cs typeface="Arial" panose="020B0604020202020204" pitchFamily="34" charset="0"/>
              </a:rPr>
              <a:t>ή για </a:t>
            </a:r>
            <a:r>
              <a:rPr lang="el-GR" b="1" dirty="0">
                <a:latin typeface="Arial" panose="020B0604020202020204" pitchFamily="34" charset="0"/>
                <a:cs typeface="Arial" panose="020B0604020202020204" pitchFamily="34" charset="0"/>
              </a:rPr>
              <a:t>στατιστικούς σκοπούς</a:t>
            </a:r>
            <a:r>
              <a:rPr lang="el-GR" dirty="0">
                <a:latin typeface="Arial" panose="020B0604020202020204" pitchFamily="34" charset="0"/>
                <a:cs typeface="Arial" panose="020B0604020202020204" pitchFamily="34" charset="0"/>
              </a:rPr>
              <a:t>.</a:t>
            </a:r>
          </a:p>
          <a:p>
            <a:endParaRPr lang="el-GR" sz="2400" dirty="0"/>
          </a:p>
        </p:txBody>
      </p:sp>
      <p:pic>
        <p:nvPicPr>
          <p:cNvPr id="4" name="Picture 3">
            <a:extLst>
              <a:ext uri="{FF2B5EF4-FFF2-40B4-BE49-F238E27FC236}">
                <a16:creationId xmlns:a16="http://schemas.microsoft.com/office/drawing/2014/main" id="{8E54B866-661A-0DE2-491E-12045B98C1E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0C06C264-1F64-D7EB-1326-0EAA99B1E2C2}"/>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21</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403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8011-A703-A75F-C31B-06C9E53296FA}"/>
              </a:ext>
            </a:extLst>
          </p:cNvPr>
          <p:cNvSpPr>
            <a:spLocks noGrp="1"/>
          </p:cNvSpPr>
          <p:nvPr>
            <p:ph type="title"/>
          </p:nvPr>
        </p:nvSpPr>
        <p:spPr/>
        <p:txBody>
          <a:bodyPr/>
          <a:lstStyle/>
          <a:p>
            <a:r>
              <a:rPr lang="el-GR" dirty="0"/>
              <a:t>Δικαίωμα εναντίωσης</a:t>
            </a:r>
          </a:p>
        </p:txBody>
      </p:sp>
      <p:sp>
        <p:nvSpPr>
          <p:cNvPr id="3" name="Content Placeholder 2">
            <a:extLst>
              <a:ext uri="{FF2B5EF4-FFF2-40B4-BE49-F238E27FC236}">
                <a16:creationId xmlns:a16="http://schemas.microsoft.com/office/drawing/2014/main" id="{13C9CFC5-6C1E-F120-14ED-F3BF85F0BE6E}"/>
              </a:ext>
            </a:extLst>
          </p:cNvPr>
          <p:cNvSpPr>
            <a:spLocks noGrp="1"/>
          </p:cNvSpPr>
          <p:nvPr>
            <p:ph idx="1"/>
          </p:nvPr>
        </p:nvSpPr>
        <p:spPr>
          <a:xfrm>
            <a:off x="838899" y="1726727"/>
            <a:ext cx="9914860" cy="4123318"/>
          </a:xfrm>
        </p:spPr>
        <p:txBody>
          <a:bodyPr>
            <a:noAutofit/>
          </a:bodyPr>
          <a:lstStyle/>
          <a:p>
            <a:pPr algn="just">
              <a:defRPr/>
            </a:pPr>
            <a:r>
              <a:rPr lang="el-GR" sz="1800" dirty="0">
                <a:latin typeface="Arial" panose="020B0604020202020204" pitchFamily="34" charset="0"/>
                <a:cs typeface="Arial" panose="020B0604020202020204" pitchFamily="34" charset="0"/>
              </a:rPr>
              <a:t>Το υποκείμενο έχει δικαίωμα να αντιταχθεί / εναντιωθεί όταν προσωπικά του δεδομένα υφίστανται επεξεργασία </a:t>
            </a:r>
            <a:r>
              <a:rPr lang="el-GR" sz="1800" b="1" dirty="0">
                <a:latin typeface="Arial" panose="020B0604020202020204" pitchFamily="34" charset="0"/>
                <a:cs typeface="Arial" panose="020B0604020202020204" pitchFamily="34" charset="0"/>
              </a:rPr>
              <a:t>για σκοπούς επιστημονικής ή ιστορικής έρευνας ή για στατιστικούς σκοπούς</a:t>
            </a:r>
            <a:r>
              <a:rPr lang="el-GR" sz="1800" dirty="0">
                <a:latin typeface="Arial" panose="020B0604020202020204" pitchFamily="34" charset="0"/>
                <a:cs typeface="Arial" panose="020B0604020202020204" pitchFamily="34" charset="0"/>
              </a:rPr>
              <a:t>, εκτός εάν η επεξεργασία είναι απαραίτητη για λόγους δημοσίου συμφέροντος.</a:t>
            </a:r>
          </a:p>
          <a:p>
            <a:pPr algn="just">
              <a:defRPr/>
            </a:pPr>
            <a:endParaRPr lang="el-GR" sz="1600" u="sng" dirty="0">
              <a:latin typeface="Arial" panose="020B0604020202020204" pitchFamily="34" charset="0"/>
              <a:cs typeface="Arial" panose="020B0604020202020204" pitchFamily="34" charset="0"/>
            </a:endParaRPr>
          </a:p>
          <a:p>
            <a:pPr marL="0" indent="0" algn="just">
              <a:lnSpc>
                <a:spcPct val="100000"/>
              </a:lnSpc>
              <a:spcBef>
                <a:spcPct val="0"/>
              </a:spcBef>
              <a:buNone/>
            </a:pPr>
            <a:r>
              <a:rPr lang="el-GR" sz="4000" dirty="0">
                <a:solidFill>
                  <a:schemeClr val="accent2"/>
                </a:solidFill>
                <a:latin typeface="+mj-lt"/>
                <a:ea typeface="+mj-ea"/>
                <a:cs typeface="+mj-cs"/>
              </a:rPr>
              <a:t>Δικαίωμα περιορισμού της επεξεργασίας</a:t>
            </a:r>
          </a:p>
          <a:p>
            <a:pPr algn="just"/>
            <a:r>
              <a:rPr lang="el-GR" sz="1800" dirty="0">
                <a:latin typeface="Arial" panose="020B0604020202020204" pitchFamily="34" charset="0"/>
                <a:cs typeface="Arial" panose="020B0604020202020204" pitchFamily="34" charset="0"/>
              </a:rPr>
              <a:t>Το υποκείμενο δικαιούται να εξασφαλίζει από τον υπεύθυνο επεξεργασίας τον περιορισμό της επεξεργασίας, όταν:</a:t>
            </a:r>
          </a:p>
          <a:p>
            <a:pPr marL="0" indent="0" algn="just">
              <a:buNone/>
            </a:pPr>
            <a:r>
              <a:rPr lang="el-GR" sz="1800" dirty="0">
                <a:latin typeface="Arial" panose="020B0604020202020204" pitchFamily="34" charset="0"/>
                <a:cs typeface="Arial" panose="020B0604020202020204" pitchFamily="34" charset="0"/>
              </a:rPr>
              <a:t>α) η ακρίβεια των δεδομένων του αμφισβητείται,</a:t>
            </a:r>
          </a:p>
          <a:p>
            <a:pPr marL="0" indent="0" algn="just">
              <a:buNone/>
            </a:pPr>
            <a:r>
              <a:rPr lang="el-GR" sz="1800" dirty="0">
                <a:latin typeface="Arial" panose="020B0604020202020204" pitchFamily="34" charset="0"/>
                <a:cs typeface="Arial" panose="020B0604020202020204" pitchFamily="34" charset="0"/>
              </a:rPr>
              <a:t>β) η επεξεργασία είναι παράνομη και το υποκείμενο ζητά, αντί της διαγραφής των δεδομένων, τον περιορισμό της χρήσης τους.</a:t>
            </a:r>
          </a:p>
        </p:txBody>
      </p:sp>
      <p:pic>
        <p:nvPicPr>
          <p:cNvPr id="4" name="Picture 3">
            <a:extLst>
              <a:ext uri="{FF2B5EF4-FFF2-40B4-BE49-F238E27FC236}">
                <a16:creationId xmlns:a16="http://schemas.microsoft.com/office/drawing/2014/main" id="{CF509C97-8561-422E-55AC-E89379CBA427}"/>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8DEC33D7-ADA2-15AC-D142-3110D4C65752}"/>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0373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lstStyle/>
          <a:p>
            <a:r>
              <a:rPr lang="el-GR" dirty="0"/>
              <a:t>Ικανοποίηση δικαιωμάτων</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p:txBody>
          <a:bodyPr>
            <a:noAutofit/>
          </a:bodyPr>
          <a:lstStyle/>
          <a:p>
            <a:pPr algn="just"/>
            <a:r>
              <a:rPr lang="el-GR" sz="1800" dirty="0">
                <a:latin typeface="Arial" panose="020B0604020202020204" pitchFamily="34" charset="0"/>
                <a:cs typeface="Arial" panose="020B0604020202020204" pitchFamily="34" charset="0"/>
              </a:rPr>
              <a:t>Ο υπεύθυνος επεξεργασίας παρέχει στο υποκείμενο των δεδομένων πληροφορίες για την άσκηση των δικαιωμάτων τους.</a:t>
            </a:r>
          </a:p>
          <a:p>
            <a:pPr algn="just"/>
            <a:endParaRPr lang="el-GR" sz="1800" dirty="0">
              <a:latin typeface="Arial" panose="020B0604020202020204" pitchFamily="34" charset="0"/>
              <a:cs typeface="Arial" panose="020B0604020202020204" pitchFamily="34" charset="0"/>
            </a:endParaRPr>
          </a:p>
          <a:p>
            <a:pPr algn="just"/>
            <a:r>
              <a:rPr lang="el-GR" sz="1800" dirty="0">
                <a:latin typeface="Arial" panose="020B0604020202020204" pitchFamily="34" charset="0"/>
                <a:cs typeface="Arial" panose="020B0604020202020204" pitchFamily="34" charset="0"/>
              </a:rPr>
              <a:t>Ο υπεύθυνος επεξεργασίας απαντά στο αίτημα του υποκειμένου των δεδομένων, για άσκηση των δικαιωμάτων του, </a:t>
            </a:r>
            <a:r>
              <a:rPr lang="el-GR" sz="1800" b="1" dirty="0">
                <a:latin typeface="Arial" panose="020B0604020202020204" pitchFamily="34" charset="0"/>
                <a:cs typeface="Arial" panose="020B0604020202020204" pitchFamily="34" charset="0"/>
              </a:rPr>
              <a:t>εντός ενός μηνός</a:t>
            </a:r>
            <a:r>
              <a:rPr lang="el-GR" sz="1800" dirty="0">
                <a:latin typeface="Arial" panose="020B0604020202020204" pitchFamily="34" charset="0"/>
                <a:cs typeface="Arial" panose="020B0604020202020204" pitchFamily="34" charset="0"/>
              </a:rPr>
              <a:t>. </a:t>
            </a:r>
          </a:p>
          <a:p>
            <a:pPr algn="just"/>
            <a:endParaRPr lang="el-GR" sz="1800" dirty="0">
              <a:latin typeface="Arial" panose="020B0604020202020204" pitchFamily="34" charset="0"/>
              <a:cs typeface="Arial" panose="020B0604020202020204" pitchFamily="34" charset="0"/>
            </a:endParaRPr>
          </a:p>
          <a:p>
            <a:pPr algn="just"/>
            <a:r>
              <a:rPr lang="el-GR" sz="1800" dirty="0">
                <a:latin typeface="Arial" panose="020B0604020202020204" pitchFamily="34" charset="0"/>
                <a:cs typeface="Arial" panose="020B0604020202020204" pitchFamily="34" charset="0"/>
              </a:rPr>
              <a:t>Η εν λόγω προθεσμία μπορεί να παραταθεί κατά δύο ακόμη μήνες, εφόσον απαιτείται, λαμβανομένων υπόψη της πολυπλοκότητας του αιτήματος και του αριθμού των αιτημάτων. Το υποκείμενο των δεδομένων ενημερώνεται για την εν λόγω παράταση και για τους λόγους της καθυστέρησης. </a:t>
            </a:r>
          </a:p>
          <a:p>
            <a:pPr algn="just"/>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6" name="Slide Number Placeholder 5">
            <a:extLst>
              <a:ext uri="{FF2B5EF4-FFF2-40B4-BE49-F238E27FC236}">
                <a16:creationId xmlns:a16="http://schemas.microsoft.com/office/drawing/2014/main" id="{247F4593-A7F7-DC9B-86D4-A880D713D586}"/>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335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lstStyle/>
          <a:p>
            <a:r>
              <a:rPr lang="el-GR" dirty="0"/>
              <a:t>Χρήσιμες υποδείξεις</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p:txBody>
          <a:bodyPr>
            <a:normAutofit/>
          </a:bodyPr>
          <a:lstStyle/>
          <a:p>
            <a:pPr algn="just"/>
            <a:r>
              <a:rPr lang="el-GR" sz="1800" dirty="0">
                <a:latin typeface="Arial" panose="020B0604020202020204" pitchFamily="34" charset="0"/>
                <a:cs typeface="Arial" panose="020B0604020202020204" pitchFamily="34" charset="0"/>
              </a:rPr>
              <a:t>Οι υπεύθυνοι επεξεργασίας οφείλουν να εφαρμόζουν διαδικασίες φιλικές προς τις ευάλωτες ομάδες ασθενών, ώστε να τους διευκολύνουν κατά την ενάσκηση των δικαιωμάτων τους:</a:t>
            </a: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algn="just"/>
            <a:endParaRPr lang="el-GR" sz="1800" dirty="0">
              <a:latin typeface="Arial" panose="020B0604020202020204" pitchFamily="34" charset="0"/>
              <a:cs typeface="Arial" panose="020B0604020202020204" pitchFamily="34" charset="0"/>
            </a:endParaRPr>
          </a:p>
          <a:p>
            <a:pPr algn="just"/>
            <a:r>
              <a:rPr lang="el-GR" sz="1800" dirty="0">
                <a:latin typeface="Arial" panose="020B0604020202020204" pitchFamily="34" charset="0"/>
                <a:cs typeface="Arial" panose="020B0604020202020204" pitchFamily="34" charset="0"/>
              </a:rPr>
              <a:t>Τα υποκείμενα των δεδομένων διατηρούν το δικαίωμά τους να απευθυνθούν στο Γραφείο μου ή στην αρμόδια Επιτροπή ή στο Δικαστήριο</a:t>
            </a:r>
            <a:endParaRPr lang="en-US" sz="18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Content Placeholder 2">
            <a:extLst>
              <a:ext uri="{FF2B5EF4-FFF2-40B4-BE49-F238E27FC236}">
                <a16:creationId xmlns:a16="http://schemas.microsoft.com/office/drawing/2014/main" id="{BE90C2F8-4C7D-6661-420A-C3CA1DDDBDB4}"/>
              </a:ext>
            </a:extLst>
          </p:cNvPr>
          <p:cNvSpPr txBox="1">
            <a:spLocks/>
          </p:cNvSpPr>
          <p:nvPr/>
        </p:nvSpPr>
        <p:spPr>
          <a:xfrm>
            <a:off x="1463588" y="2861272"/>
            <a:ext cx="9356527" cy="200014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ο λειτουργός για τα δικαιώματα των ασθενών θα πρέπει να είναι καταρτισμένος για να μπορεί να ανταποκριθεί και σε σχέση με τα δικαιώματα που πηγάζουν από τον ΓΚΠΔ</a:t>
            </a: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 κατάρτιση απλής και κατανοητής πολιτικής προστασίας δεδομένων </a:t>
            </a:r>
          </a:p>
          <a:p>
            <a:pPr marL="0" indent="0">
              <a:buFont typeface="Arial" panose="020B0604020202020204" pitchFamily="34" charset="0"/>
              <a:buNone/>
            </a:pPr>
            <a:endParaRPr lang="el-GR" dirty="0"/>
          </a:p>
        </p:txBody>
      </p:sp>
      <p:sp>
        <p:nvSpPr>
          <p:cNvPr id="6" name="Slide Number Placeholder 5">
            <a:extLst>
              <a:ext uri="{FF2B5EF4-FFF2-40B4-BE49-F238E27FC236}">
                <a16:creationId xmlns:a16="http://schemas.microsoft.com/office/drawing/2014/main" id="{247F4593-A7F7-DC9B-86D4-A880D713D586}"/>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273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665F-B6B3-739D-B330-5A473D17AF9A}"/>
              </a:ext>
            </a:extLst>
          </p:cNvPr>
          <p:cNvSpPr>
            <a:spLocks noGrp="1"/>
          </p:cNvSpPr>
          <p:nvPr>
            <p:ph type="title"/>
          </p:nvPr>
        </p:nvSpPr>
        <p:spPr/>
        <p:txBody>
          <a:bodyPr/>
          <a:lstStyle/>
          <a:p>
            <a:r>
              <a:rPr lang="el-GR" dirty="0"/>
              <a:t>Διαδικασία υποβολής παραπόνου</a:t>
            </a:r>
          </a:p>
        </p:txBody>
      </p:sp>
      <p:sp>
        <p:nvSpPr>
          <p:cNvPr id="3" name="Content Placeholder 2">
            <a:extLst>
              <a:ext uri="{FF2B5EF4-FFF2-40B4-BE49-F238E27FC236}">
                <a16:creationId xmlns:a16="http://schemas.microsoft.com/office/drawing/2014/main" id="{4B62A4DF-B3A7-5D5A-8CB6-3FE63CC5639D}"/>
              </a:ext>
            </a:extLst>
          </p:cNvPr>
          <p:cNvSpPr>
            <a:spLocks noGrp="1"/>
          </p:cNvSpPr>
          <p:nvPr>
            <p:ph idx="1"/>
          </p:nvPr>
        </p:nvSpPr>
        <p:spPr>
          <a:xfrm>
            <a:off x="914399" y="2206305"/>
            <a:ext cx="10133901" cy="2732024"/>
          </a:xfrm>
        </p:spPr>
        <p:txBody>
          <a:bodyPr/>
          <a:lstStyle/>
          <a:p>
            <a:pPr marL="0" indent="0" algn="just">
              <a:buNone/>
            </a:pPr>
            <a:r>
              <a:rPr lang="el-GR" sz="1800" dirty="0">
                <a:latin typeface="Arial" panose="020B0604020202020204" pitchFamily="34" charset="0"/>
                <a:cs typeface="Arial" panose="020B0604020202020204" pitchFamily="34" charset="0"/>
              </a:rPr>
              <a:t>Τα υποκείμενα των δεδομένων:</a:t>
            </a:r>
          </a:p>
          <a:p>
            <a:pPr marL="0" indent="0" algn="just">
              <a:buNone/>
            </a:pPr>
            <a:r>
              <a:rPr lang="el-GR" sz="1800" dirty="0">
                <a:latin typeface="Arial" panose="020B0604020202020204" pitchFamily="34" charset="0"/>
                <a:cs typeface="Arial" panose="020B0604020202020204" pitchFamily="34" charset="0"/>
              </a:rPr>
              <a:t>→ Όλα τα δικαιώματα μπορούν να ασκούνται από τους ίδιους ή μέσω νόμιμου αντιπροσώπου. </a:t>
            </a:r>
          </a:p>
          <a:p>
            <a:pPr marL="0" indent="0" algn="just">
              <a:buNone/>
            </a:pPr>
            <a:r>
              <a:rPr lang="el-GR" sz="1800" dirty="0">
                <a:latin typeface="Arial" panose="020B0604020202020204" pitchFamily="34" charset="0"/>
                <a:cs typeface="Arial" panose="020B0604020202020204" pitchFamily="34" charset="0"/>
              </a:rPr>
              <a:t>→ Ικανοποίηση δικαιώματος εντός ενός μηνός.</a:t>
            </a:r>
          </a:p>
          <a:p>
            <a:pPr marL="0" indent="0" algn="just">
              <a:buNone/>
            </a:pPr>
            <a:r>
              <a:rPr lang="el-GR" sz="1800" dirty="0">
                <a:latin typeface="Arial" panose="020B0604020202020204" pitchFamily="34" charset="0"/>
                <a:cs typeface="Arial" panose="020B0604020202020204" pitchFamily="34" charset="0"/>
              </a:rPr>
              <a:t>→ Καταγγελία στην εποπτική Αρχή.</a:t>
            </a:r>
          </a:p>
        </p:txBody>
      </p:sp>
      <p:pic>
        <p:nvPicPr>
          <p:cNvPr id="4" name="Picture 3">
            <a:extLst>
              <a:ext uri="{FF2B5EF4-FFF2-40B4-BE49-F238E27FC236}">
                <a16:creationId xmlns:a16="http://schemas.microsoft.com/office/drawing/2014/main" id="{7EDF2E20-EA94-1944-1135-FD162D6832C9}"/>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A04070FD-7D9D-4C93-EB97-627834D6249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04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D07D-24FF-EBCB-3C3A-30639DE5AA56}"/>
              </a:ext>
            </a:extLst>
          </p:cNvPr>
          <p:cNvSpPr>
            <a:spLocks noGrp="1"/>
          </p:cNvSpPr>
          <p:nvPr>
            <p:ph type="title"/>
          </p:nvPr>
        </p:nvSpPr>
        <p:spPr/>
        <p:txBody>
          <a:bodyPr/>
          <a:lstStyle/>
          <a:p>
            <a:r>
              <a:rPr lang="el-GR" dirty="0"/>
              <a:t>Κατά την επεξεργασία προσωπικών δεδομένων:</a:t>
            </a:r>
          </a:p>
        </p:txBody>
      </p:sp>
      <p:sp>
        <p:nvSpPr>
          <p:cNvPr id="3" name="Content Placeholder 2">
            <a:extLst>
              <a:ext uri="{FF2B5EF4-FFF2-40B4-BE49-F238E27FC236}">
                <a16:creationId xmlns:a16="http://schemas.microsoft.com/office/drawing/2014/main" id="{3BA932F9-22D0-C68F-F98B-BD69BEDA70AC}"/>
              </a:ext>
            </a:extLst>
          </p:cNvPr>
          <p:cNvSpPr>
            <a:spLocks noGrp="1"/>
          </p:cNvSpPr>
          <p:nvPr>
            <p:ph idx="1"/>
          </p:nvPr>
        </p:nvSpPr>
        <p:spPr>
          <a:xfrm>
            <a:off x="914400" y="2162954"/>
            <a:ext cx="9914860" cy="4123318"/>
          </a:xfrm>
        </p:spPr>
        <p:txBody>
          <a:bodyPr>
            <a:normAutofit/>
          </a:bodyPr>
          <a:lstStyle/>
          <a:p>
            <a:pPr algn="just"/>
            <a:r>
              <a:rPr lang="el-GR" sz="1800" dirty="0">
                <a:latin typeface="Arial" panose="020B0604020202020204" pitchFamily="34" charset="0"/>
                <a:cs typeface="Arial" panose="020B0604020202020204" pitchFamily="34" charset="0"/>
              </a:rPr>
              <a:t>Επιβεβαιώνω ότι η επεξεργασία είναι </a:t>
            </a:r>
            <a:r>
              <a:rPr lang="el-GR" sz="1800" b="1" dirty="0">
                <a:solidFill>
                  <a:schemeClr val="accent2"/>
                </a:solidFill>
                <a:latin typeface="Arial" panose="020B0604020202020204" pitchFamily="34" charset="0"/>
                <a:cs typeface="Arial" panose="020B0604020202020204" pitchFamily="34" charset="0"/>
              </a:rPr>
              <a:t>αναγκαία</a:t>
            </a:r>
            <a:r>
              <a:rPr lang="el-GR" sz="1800" dirty="0">
                <a:latin typeface="Arial" panose="020B0604020202020204" pitchFamily="34" charset="0"/>
                <a:cs typeface="Arial" panose="020B0604020202020204" pitchFamily="34" charset="0"/>
              </a:rPr>
              <a:t>.</a:t>
            </a:r>
          </a:p>
          <a:p>
            <a:pPr algn="just"/>
            <a:r>
              <a:rPr lang="el-GR" sz="1800" dirty="0">
                <a:latin typeface="Arial" panose="020B0604020202020204" pitchFamily="34" charset="0"/>
                <a:cs typeface="Arial" panose="020B0604020202020204" pitchFamily="34" charset="0"/>
              </a:rPr>
              <a:t>Ελέγχω ότι υπάρχει κατάλληλη </a:t>
            </a:r>
            <a:r>
              <a:rPr lang="el-GR" sz="1800" b="1" dirty="0">
                <a:solidFill>
                  <a:schemeClr val="accent2"/>
                </a:solidFill>
                <a:latin typeface="Arial" panose="020B0604020202020204" pitchFamily="34" charset="0"/>
                <a:cs typeface="Arial" panose="020B0604020202020204" pitchFamily="34" charset="0"/>
              </a:rPr>
              <a:t>νομική βάση </a:t>
            </a:r>
            <a:r>
              <a:rPr lang="el-GR" sz="1800" dirty="0">
                <a:latin typeface="Arial" panose="020B0604020202020204" pitchFamily="34" charset="0"/>
                <a:cs typeface="Arial" panose="020B0604020202020204" pitchFamily="34" charset="0"/>
              </a:rPr>
              <a:t>για την επεξεργασία και ειδικότερα, όταν πρόκειται για ευαίσθητα δεδομένα.</a:t>
            </a:r>
          </a:p>
          <a:p>
            <a:pPr algn="just"/>
            <a:r>
              <a:rPr lang="el-GR" sz="1800" dirty="0">
                <a:latin typeface="Arial" panose="020B0604020202020204" pitchFamily="34" charset="0"/>
                <a:cs typeface="Arial" panose="020B0604020202020204" pitchFamily="34" charset="0"/>
              </a:rPr>
              <a:t>Διασφαλίζω ότι η επεξεργασία αφορά μόνο στα </a:t>
            </a:r>
            <a:r>
              <a:rPr lang="el-GR" sz="1800" b="1" dirty="0">
                <a:solidFill>
                  <a:schemeClr val="accent2"/>
                </a:solidFill>
                <a:latin typeface="Arial" panose="020B0604020202020204" pitchFamily="34" charset="0"/>
                <a:cs typeface="Arial" panose="020B0604020202020204" pitchFamily="34" charset="0"/>
              </a:rPr>
              <a:t>απολύτως απαραίτητα</a:t>
            </a:r>
            <a:r>
              <a:rPr lang="el-GR" sz="1800" dirty="0">
                <a:solidFill>
                  <a:schemeClr val="accent2"/>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δεδομένα για την επίτευξη του σκοπού.</a:t>
            </a:r>
          </a:p>
          <a:p>
            <a:pPr algn="just"/>
            <a:r>
              <a:rPr lang="el-GR" sz="1800" dirty="0">
                <a:latin typeface="Arial" panose="020B0604020202020204" pitchFamily="34" charset="0"/>
                <a:cs typeface="Arial" panose="020B0604020202020204" pitchFamily="34" charset="0"/>
              </a:rPr>
              <a:t>Αναγνωρίζω τους </a:t>
            </a:r>
            <a:r>
              <a:rPr lang="el-GR" sz="1800" b="1" dirty="0">
                <a:solidFill>
                  <a:schemeClr val="accent2"/>
                </a:solidFill>
                <a:latin typeface="Arial" panose="020B0604020202020204" pitchFamily="34" charset="0"/>
                <a:cs typeface="Arial" panose="020B0604020202020204" pitchFamily="34" charset="0"/>
              </a:rPr>
              <a:t>κινδύνους</a:t>
            </a:r>
            <a:r>
              <a:rPr lang="el-GR" sz="1800" dirty="0">
                <a:latin typeface="Arial" panose="020B0604020202020204" pitchFamily="34" charset="0"/>
                <a:cs typeface="Arial" panose="020B0604020202020204" pitchFamily="34" charset="0"/>
              </a:rPr>
              <a:t> που ενδέχεται να προκύψουν και λαμβάνω κατάλληλα και επαρκή οργανωτικά και τεχνικά </a:t>
            </a:r>
            <a:r>
              <a:rPr lang="el-GR" sz="1800" b="1" dirty="0">
                <a:solidFill>
                  <a:schemeClr val="accent2"/>
                </a:solidFill>
                <a:latin typeface="Arial" panose="020B0604020202020204" pitchFamily="34" charset="0"/>
                <a:cs typeface="Arial" panose="020B0604020202020204" pitchFamily="34" charset="0"/>
              </a:rPr>
              <a:t>μέτρα</a:t>
            </a:r>
            <a:r>
              <a:rPr lang="el-GR" sz="1800" dirty="0">
                <a:latin typeface="Arial" panose="020B0604020202020204" pitchFamily="34" charset="0"/>
                <a:cs typeface="Arial" panose="020B0604020202020204" pitchFamily="34" charset="0"/>
              </a:rPr>
              <a:t> για τη μείωση της πιθανότητας επέλευσης αυτών.</a:t>
            </a:r>
          </a:p>
          <a:p>
            <a:pPr algn="just"/>
            <a:r>
              <a:rPr lang="el-GR" sz="1800" dirty="0">
                <a:latin typeface="Arial" panose="020B0604020202020204" pitchFamily="34" charset="0"/>
                <a:cs typeface="Arial" panose="020B0604020202020204" pitchFamily="34" charset="0"/>
              </a:rPr>
              <a:t>Διατηρώ </a:t>
            </a:r>
            <a:r>
              <a:rPr lang="el-GR" sz="1800" b="1" dirty="0">
                <a:solidFill>
                  <a:schemeClr val="accent2"/>
                </a:solidFill>
                <a:latin typeface="Arial" panose="020B0604020202020204" pitchFamily="34" charset="0"/>
                <a:cs typeface="Arial" panose="020B0604020202020204" pitchFamily="34" charset="0"/>
              </a:rPr>
              <a:t>αρχείο καταγραφής</a:t>
            </a:r>
            <a:r>
              <a:rPr lang="el-GR" sz="1800" dirty="0">
                <a:solidFill>
                  <a:schemeClr val="accent2"/>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των επεξεργασιών που διενεργούνται.</a:t>
            </a:r>
          </a:p>
        </p:txBody>
      </p:sp>
      <p:sp>
        <p:nvSpPr>
          <p:cNvPr id="4" name="Slide Number Placeholder 3">
            <a:extLst>
              <a:ext uri="{FF2B5EF4-FFF2-40B4-BE49-F238E27FC236}">
                <a16:creationId xmlns:a16="http://schemas.microsoft.com/office/drawing/2014/main" id="{9E45A4B0-B912-F29E-A61B-A1500285B357}"/>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26</a:t>
            </a:fld>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71ECB07-FA41-0309-328A-D5BCF00F0C88}"/>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3797681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B0C0DC-690F-65CB-46E9-1859BF452F43}"/>
              </a:ext>
            </a:extLst>
          </p:cNvPr>
          <p:cNvSpPr>
            <a:spLocks noGrp="1"/>
          </p:cNvSpPr>
          <p:nvPr>
            <p:ph idx="1"/>
          </p:nvPr>
        </p:nvSpPr>
        <p:spPr/>
        <p:txBody>
          <a:bodyPr>
            <a:normAutofit/>
          </a:bodyPr>
          <a:lstStyle/>
          <a:p>
            <a:pPr marL="0" indent="0">
              <a:buNone/>
            </a:pPr>
            <a:r>
              <a:rPr lang="el-GR" sz="1800" dirty="0">
                <a:latin typeface="Arial" panose="020B0604020202020204" pitchFamily="34" charset="0"/>
                <a:cs typeface="Arial" panose="020B0604020202020204" pitchFamily="34" charset="0"/>
              </a:rPr>
              <a:t>Όραμα του Γραφείου, είναι η εδραίωση καλλιέργειας κουλτούρας προστασίας της ιδιωτικής ζωής και των δεδομένων προσωπικού χαρακτήρα</a:t>
            </a: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l-GR" sz="1800" b="1" i="1" dirty="0">
                <a:solidFill>
                  <a:schemeClr val="accent2"/>
                </a:solidFill>
                <a:latin typeface="Arial" panose="020B0604020202020204" pitchFamily="34" charset="0"/>
                <a:cs typeface="Arial" panose="020B0604020202020204" pitchFamily="34" charset="0"/>
              </a:rPr>
              <a:t>   </a:t>
            </a:r>
            <a:r>
              <a:rPr lang="en-US" sz="1800" b="1" i="1" dirty="0">
                <a:solidFill>
                  <a:schemeClr val="accent2"/>
                </a:solidFill>
                <a:latin typeface="Arial" panose="020B0604020202020204" pitchFamily="34" charset="0"/>
                <a:cs typeface="Arial" panose="020B0604020202020204" pitchFamily="34" charset="0"/>
              </a:rPr>
              <a:t>“If you reveal your secrets to the wind, </a:t>
            </a:r>
          </a:p>
          <a:p>
            <a:pPr marL="0" indent="0">
              <a:buNone/>
            </a:pPr>
            <a:r>
              <a:rPr lang="el-GR" sz="1800" b="1" i="1" dirty="0">
                <a:solidFill>
                  <a:schemeClr val="accent2"/>
                </a:solidFill>
                <a:latin typeface="Arial" panose="020B0604020202020204" pitchFamily="34" charset="0"/>
                <a:cs typeface="Arial" panose="020B0604020202020204" pitchFamily="34" charset="0"/>
              </a:rPr>
              <a:t>           </a:t>
            </a:r>
            <a:r>
              <a:rPr lang="en-US" sz="1800" b="1" i="1" dirty="0">
                <a:solidFill>
                  <a:schemeClr val="accent2"/>
                </a:solidFill>
                <a:latin typeface="Arial" panose="020B0604020202020204" pitchFamily="34" charset="0"/>
                <a:cs typeface="Arial" panose="020B0604020202020204" pitchFamily="34" charset="0"/>
              </a:rPr>
              <a:t>you should not blame the wind for revealing them to the trees”.</a:t>
            </a:r>
            <a:endParaRPr lang="el-GR" sz="1800" b="1" i="1" dirty="0">
              <a:solidFill>
                <a:schemeClr val="accent2"/>
              </a:solidFill>
              <a:latin typeface="Arial" panose="020B0604020202020204" pitchFamily="34" charset="0"/>
              <a:cs typeface="Arial" panose="020B0604020202020204" pitchFamily="34" charset="0"/>
            </a:endParaRPr>
          </a:p>
          <a:p>
            <a:pPr marL="0" indent="0">
              <a:buNone/>
            </a:pPr>
            <a:r>
              <a:rPr lang="el-GR" sz="1800" i="1" dirty="0">
                <a:solidFill>
                  <a:schemeClr val="accent2"/>
                </a:solidFill>
                <a:latin typeface="Arial" panose="020B0604020202020204" pitchFamily="34" charset="0"/>
                <a:cs typeface="Arial" panose="020B0604020202020204" pitchFamily="34" charset="0"/>
              </a:rPr>
              <a:t>                                                                                   </a:t>
            </a:r>
            <a:r>
              <a:rPr lang="en-US" sz="1800" i="1" dirty="0">
                <a:solidFill>
                  <a:schemeClr val="accent2"/>
                </a:solidFill>
                <a:latin typeface="Arial" panose="020B0604020202020204" pitchFamily="34" charset="0"/>
                <a:cs typeface="Arial" panose="020B0604020202020204" pitchFamily="34" charset="0"/>
              </a:rPr>
              <a:t>Khalil Gibran</a:t>
            </a:r>
            <a:endParaRPr lang="el-GR" sz="1800" i="1" dirty="0">
              <a:solidFill>
                <a:schemeClr val="accent2"/>
              </a:solidFill>
              <a:latin typeface="Arial" panose="020B0604020202020204" pitchFamily="34" charset="0"/>
              <a:cs typeface="Arial" panose="020B0604020202020204" pitchFamily="34" charset="0"/>
            </a:endParaRPr>
          </a:p>
          <a:p>
            <a:endParaRPr lang="el-GR" sz="1800" dirty="0"/>
          </a:p>
        </p:txBody>
      </p:sp>
      <p:sp>
        <p:nvSpPr>
          <p:cNvPr id="4" name="Slide Number Placeholder 3">
            <a:extLst>
              <a:ext uri="{FF2B5EF4-FFF2-40B4-BE49-F238E27FC236}">
                <a16:creationId xmlns:a16="http://schemas.microsoft.com/office/drawing/2014/main" id="{60B8C8D6-B2DB-2419-07B3-D89A2C7E3BB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27</a:t>
            </a:fld>
            <a:endParaRPr lang="en-US"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190C08F-A7B3-2DC0-80BD-8E1EEA1D9F3B}"/>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462080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57FB144-6E6D-0A1A-FD2B-8CDB9F293D15}"/>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4CCA6C63-0E97-BBA9-DBA6-AEA8FD11D039}"/>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28</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120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914400" y="906011"/>
            <a:ext cx="9914860" cy="4303553"/>
          </a:xfrm>
        </p:spPr>
        <p:txBody>
          <a:bodyPr>
            <a:noAutofit/>
          </a:bodyPr>
          <a:lstStyle/>
          <a:p>
            <a:pPr marL="0" indent="0">
              <a:buNone/>
            </a:pPr>
            <a:r>
              <a:rPr lang="el-GR" sz="1800" b="1" dirty="0">
                <a:solidFill>
                  <a:srgbClr val="18818C"/>
                </a:solidFill>
                <a:latin typeface="Arial" panose="020B0604020202020204" pitchFamily="34" charset="0"/>
                <a:cs typeface="Arial" panose="020B0604020202020204" pitchFamily="34" charset="0"/>
              </a:rPr>
              <a:t>Γραφείο Επιτρόπου Προστασίας</a:t>
            </a:r>
          </a:p>
          <a:p>
            <a:pPr marL="0" indent="0">
              <a:buNone/>
            </a:pPr>
            <a:r>
              <a:rPr lang="el-GR" sz="1800" b="1" dirty="0">
                <a:solidFill>
                  <a:srgbClr val="18818C"/>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a:solidFill>
                  <a:srgbClr val="18818C"/>
                </a:solidFill>
                <a:latin typeface="Arial" panose="020B0604020202020204" pitchFamily="34" charset="0"/>
                <a:cs typeface="Arial" panose="020B0604020202020204" pitchFamily="34" charset="0"/>
              </a:rPr>
              <a:t>Κυπράνορος 15, 1061 Λευκωσία</a:t>
            </a:r>
          </a:p>
          <a:p>
            <a:pPr marL="0" indent="0">
              <a:buNone/>
            </a:pPr>
            <a:r>
              <a:rPr lang="el-GR" sz="1800" dirty="0">
                <a:solidFill>
                  <a:srgbClr val="18818C"/>
                </a:solidFill>
                <a:latin typeface="Arial" panose="020B0604020202020204" pitchFamily="34" charset="0"/>
                <a:cs typeface="Arial" panose="020B0604020202020204" pitchFamily="34" charset="0"/>
              </a:rPr>
              <a:t>Τ.Θ. 23378, 1682 Λευκωσία</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err="1">
                <a:solidFill>
                  <a:srgbClr val="18818C"/>
                </a:solidFill>
                <a:latin typeface="Arial" panose="020B0604020202020204" pitchFamily="34" charset="0"/>
                <a:cs typeface="Arial" panose="020B0604020202020204" pitchFamily="34" charset="0"/>
              </a:rPr>
              <a:t>Τηλ</a:t>
            </a:r>
            <a:r>
              <a:rPr lang="el-GR" sz="1800" dirty="0">
                <a:solidFill>
                  <a:srgbClr val="18818C"/>
                </a:solidFill>
                <a:latin typeface="Arial" panose="020B0604020202020204" pitchFamily="34" charset="0"/>
                <a:cs typeface="Arial" panose="020B0604020202020204" pitchFamily="34" charset="0"/>
              </a:rPr>
              <a:t>.: 22818456, Φαξ: 22304565</a:t>
            </a:r>
          </a:p>
          <a:p>
            <a:pPr marL="0" indent="0">
              <a:buNone/>
            </a:pPr>
            <a:r>
              <a:rPr lang="el-GR" sz="1800" dirty="0">
                <a:solidFill>
                  <a:srgbClr val="18818C"/>
                </a:solidFill>
                <a:latin typeface="Arial" panose="020B0604020202020204" pitchFamily="34" charset="0"/>
                <a:cs typeface="Arial" panose="020B0604020202020204" pitchFamily="34" charset="0"/>
              </a:rPr>
              <a:t>E-</a:t>
            </a:r>
            <a:r>
              <a:rPr lang="el-GR" sz="1800" dirty="0" err="1">
                <a:solidFill>
                  <a:srgbClr val="18818C"/>
                </a:solidFill>
                <a:latin typeface="Arial" panose="020B0604020202020204" pitchFamily="34" charset="0"/>
                <a:cs typeface="Arial" panose="020B0604020202020204" pitchFamily="34" charset="0"/>
              </a:rPr>
              <a:t>mail</a:t>
            </a:r>
            <a:r>
              <a:rPr lang="el-GR" sz="1800" dirty="0">
                <a:solidFill>
                  <a:srgbClr val="18818C"/>
                </a:solidFill>
                <a:latin typeface="Arial" panose="020B0604020202020204" pitchFamily="34" charset="0"/>
                <a:cs typeface="Arial" panose="020B0604020202020204" pitchFamily="34" charset="0"/>
              </a:rPr>
              <a:t>: </a:t>
            </a:r>
            <a:r>
              <a:rPr lang="el-GR" sz="1800" dirty="0">
                <a:solidFill>
                  <a:srgbClr val="18818C"/>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commissioner@dataprotection.gov.cy</a:t>
            </a:r>
            <a:r>
              <a:rPr lang="el-GR" sz="1800" dirty="0">
                <a:solidFill>
                  <a:srgbClr val="18818C"/>
                </a:solidFill>
                <a:latin typeface="Arial" panose="020B0604020202020204" pitchFamily="34" charset="0"/>
                <a:cs typeface="Arial" panose="020B0604020202020204" pitchFamily="34" charset="0"/>
              </a:rPr>
              <a:t> </a:t>
            </a:r>
          </a:p>
          <a:p>
            <a:pPr marL="0" indent="0">
              <a:buNone/>
            </a:pPr>
            <a:endParaRPr lang="el-GR" sz="1800" dirty="0">
              <a:solidFill>
                <a:srgbClr val="18818C"/>
              </a:solidFill>
              <a:latin typeface="Arial" panose="020B0604020202020204" pitchFamily="34" charset="0"/>
              <a:cs typeface="Arial" panose="020B0604020202020204" pitchFamily="34" charset="0"/>
            </a:endParaRPr>
          </a:p>
          <a:p>
            <a:pPr marL="0" indent="0">
              <a:buNone/>
            </a:pPr>
            <a:r>
              <a:rPr lang="el-GR" sz="1800" dirty="0">
                <a:solidFill>
                  <a:srgbClr val="18818C"/>
                </a:solidFill>
                <a:latin typeface="Arial" panose="020B0604020202020204" pitchFamily="34" charset="0"/>
                <a:cs typeface="Arial" panose="020B0604020202020204" pitchFamily="34" charset="0"/>
              </a:rPr>
              <a:t>www.dataprotection.gov.cy </a:t>
            </a:r>
          </a:p>
          <a:p>
            <a:endParaRPr lang="el-GR" sz="1800" dirty="0"/>
          </a:p>
        </p:txBody>
      </p:sp>
      <p:pic>
        <p:nvPicPr>
          <p:cNvPr id="4" name="Picture 3">
            <a:extLst>
              <a:ext uri="{FF2B5EF4-FFF2-40B4-BE49-F238E27FC236}">
                <a16:creationId xmlns:a16="http://schemas.microsoft.com/office/drawing/2014/main" id="{1B8730B6-D94B-4235-6A8E-46DB077FFD43}"/>
              </a:ext>
            </a:extLst>
          </p:cNvPr>
          <p:cNvPicPr>
            <a:picLocks noChangeAspect="1"/>
          </p:cNvPicPr>
          <p:nvPr/>
        </p:nvPicPr>
        <p:blipFill>
          <a:blip r:embed="rId3"/>
          <a:stretch>
            <a:fillRect/>
          </a:stretch>
        </p:blipFill>
        <p:spPr>
          <a:xfrm>
            <a:off x="193120" y="5911264"/>
            <a:ext cx="712136" cy="712136"/>
          </a:xfrm>
          <a:prstGeom prst="rect">
            <a:avLst/>
          </a:prstGeom>
        </p:spPr>
      </p:pic>
      <p:sp>
        <p:nvSpPr>
          <p:cNvPr id="2" name="Slide Number Placeholder 1">
            <a:extLst>
              <a:ext uri="{FF2B5EF4-FFF2-40B4-BE49-F238E27FC236}">
                <a16:creationId xmlns:a16="http://schemas.microsoft.com/office/drawing/2014/main" id="{8AA9035D-1FE7-3968-BB60-F85CC57A5D6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29</a:t>
            </a:fld>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BC3BB39-55A1-1F41-51A5-7997BEC648A0}"/>
              </a:ext>
            </a:extLst>
          </p:cNvPr>
          <p:cNvSpPr txBox="1"/>
          <p:nvPr/>
        </p:nvSpPr>
        <p:spPr>
          <a:xfrm>
            <a:off x="6096000" y="889233"/>
            <a:ext cx="6098796" cy="4155240"/>
          </a:xfrm>
          <a:prstGeom prst="rect">
            <a:avLst/>
          </a:prstGeom>
          <a:noFill/>
        </p:spPr>
        <p:txBody>
          <a:bodyPr wrap="square">
            <a:spAutoFit/>
          </a:bodyPr>
          <a:lstStyle/>
          <a:p>
            <a:pPr>
              <a:lnSpc>
                <a:spcPct val="120000"/>
              </a:lnSpc>
              <a:spcBef>
                <a:spcPts val="1000"/>
              </a:spcBef>
              <a:buClr>
                <a:schemeClr val="accent5"/>
              </a:buClr>
            </a:pPr>
            <a:r>
              <a:rPr lang="el-GR" b="1" dirty="0">
                <a:solidFill>
                  <a:srgbClr val="18818C"/>
                </a:solidFill>
                <a:latin typeface="Arial" panose="020B0604020202020204" pitchFamily="34" charset="0"/>
                <a:cs typeface="Arial" panose="020B0604020202020204" pitchFamily="34" charset="0"/>
              </a:rPr>
              <a:t>Γραφείο Επιτρόπου Πληροφοριών</a:t>
            </a:r>
          </a:p>
          <a:p>
            <a:pPr>
              <a:lnSpc>
                <a:spcPct val="120000"/>
              </a:lnSpc>
              <a:spcBef>
                <a:spcPts val="1000"/>
              </a:spcBef>
              <a:buClr>
                <a:schemeClr val="accent5"/>
              </a:buClr>
            </a:pPr>
            <a:endParaRPr lang="el-GR" b="1" dirty="0">
              <a:solidFill>
                <a:srgbClr val="18818C"/>
              </a:solidFill>
              <a:latin typeface="Arial" panose="020B0604020202020204" pitchFamily="34" charset="0"/>
              <a:cs typeface="Arial" panose="020B0604020202020204" pitchFamily="34" charset="0"/>
            </a:endParaRPr>
          </a:p>
          <a:p>
            <a:pPr>
              <a:lnSpc>
                <a:spcPct val="120000"/>
              </a:lnSpc>
              <a:spcBef>
                <a:spcPts val="1000"/>
              </a:spcBef>
              <a:buClr>
                <a:schemeClr val="accent5"/>
              </a:buClr>
            </a:pPr>
            <a:br>
              <a:rPr lang="el-GR" b="1" dirty="0">
                <a:solidFill>
                  <a:srgbClr val="18818C"/>
                </a:solidFill>
                <a:latin typeface="Arial" panose="020B0604020202020204" pitchFamily="34" charset="0"/>
                <a:cs typeface="Arial" panose="020B0604020202020204" pitchFamily="34" charset="0"/>
              </a:rPr>
            </a:br>
            <a:r>
              <a:rPr lang="el-GR" dirty="0">
                <a:solidFill>
                  <a:srgbClr val="18818C"/>
                </a:solidFill>
                <a:latin typeface="Arial" panose="020B0604020202020204" pitchFamily="34" charset="0"/>
                <a:cs typeface="Arial" panose="020B0604020202020204" pitchFamily="34" charset="0"/>
              </a:rPr>
              <a:t>Κυπράνορος 15, 1061 Λευκωσία</a:t>
            </a:r>
          </a:p>
          <a:p>
            <a:pPr>
              <a:lnSpc>
                <a:spcPct val="120000"/>
              </a:lnSpc>
              <a:spcBef>
                <a:spcPts val="1000"/>
              </a:spcBef>
              <a:buClr>
                <a:schemeClr val="accent5"/>
              </a:buClr>
            </a:pPr>
            <a:r>
              <a:rPr lang="el-GR" dirty="0">
                <a:solidFill>
                  <a:srgbClr val="18818C"/>
                </a:solidFill>
                <a:latin typeface="Arial" panose="020B0604020202020204" pitchFamily="34" charset="0"/>
                <a:cs typeface="Arial" panose="020B0604020202020204" pitchFamily="34" charset="0"/>
              </a:rPr>
              <a:t>Τ.Θ. 23378, 1682 Λευκωσία</a:t>
            </a:r>
          </a:p>
          <a:p>
            <a:pPr>
              <a:lnSpc>
                <a:spcPct val="120000"/>
              </a:lnSpc>
              <a:spcBef>
                <a:spcPts val="1000"/>
              </a:spcBef>
              <a:buClr>
                <a:schemeClr val="accent5"/>
              </a:buClr>
            </a:pPr>
            <a:br>
              <a:rPr lang="el-GR" dirty="0">
                <a:solidFill>
                  <a:srgbClr val="18818C"/>
                </a:solidFill>
                <a:latin typeface="Arial" panose="020B0604020202020204" pitchFamily="34" charset="0"/>
                <a:cs typeface="Arial" panose="020B0604020202020204" pitchFamily="34" charset="0"/>
              </a:rPr>
            </a:br>
            <a:r>
              <a:rPr lang="el-GR" dirty="0" err="1">
                <a:solidFill>
                  <a:srgbClr val="18818C"/>
                </a:solidFill>
                <a:latin typeface="Arial" panose="020B0604020202020204" pitchFamily="34" charset="0"/>
                <a:cs typeface="Arial" panose="020B0604020202020204" pitchFamily="34" charset="0"/>
              </a:rPr>
              <a:t>Τηλ</a:t>
            </a:r>
            <a:r>
              <a:rPr lang="el-GR" dirty="0">
                <a:solidFill>
                  <a:srgbClr val="18818C"/>
                </a:solidFill>
                <a:latin typeface="Arial" panose="020B0604020202020204" pitchFamily="34" charset="0"/>
                <a:cs typeface="Arial" panose="020B0604020202020204" pitchFamily="34" charset="0"/>
              </a:rPr>
              <a:t>.: 22309000, Φαξ: 22309001</a:t>
            </a:r>
          </a:p>
          <a:p>
            <a:pPr>
              <a:lnSpc>
                <a:spcPct val="120000"/>
              </a:lnSpc>
              <a:spcBef>
                <a:spcPts val="1000"/>
              </a:spcBef>
              <a:buClr>
                <a:schemeClr val="accent5"/>
              </a:buClr>
            </a:pPr>
            <a:r>
              <a:rPr lang="en-US" dirty="0">
                <a:solidFill>
                  <a:srgbClr val="18818C"/>
                </a:solidFill>
                <a:latin typeface="Arial" panose="020B0604020202020204" pitchFamily="34" charset="0"/>
                <a:cs typeface="Arial" panose="020B0604020202020204" pitchFamily="34" charset="0"/>
              </a:rPr>
              <a:t>E-mail: </a:t>
            </a:r>
            <a:r>
              <a:rPr lang="en-US" dirty="0">
                <a:solidFill>
                  <a:srgbClr val="18818C"/>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commissioner@informationcommissioner.gov.cy</a:t>
            </a:r>
            <a:endParaRPr lang="en-US" dirty="0">
              <a:solidFill>
                <a:srgbClr val="18818C"/>
              </a:solidFill>
              <a:latin typeface="Arial" panose="020B0604020202020204" pitchFamily="34" charset="0"/>
              <a:cs typeface="Arial" panose="020B0604020202020204" pitchFamily="34" charset="0"/>
            </a:endParaRPr>
          </a:p>
          <a:p>
            <a:pPr>
              <a:lnSpc>
                <a:spcPct val="120000"/>
              </a:lnSpc>
              <a:spcBef>
                <a:spcPts val="1000"/>
              </a:spcBef>
              <a:buClr>
                <a:schemeClr val="accent5"/>
              </a:buClr>
            </a:pPr>
            <a:br>
              <a:rPr lang="el-GR" dirty="0">
                <a:solidFill>
                  <a:srgbClr val="18818C"/>
                </a:solidFill>
                <a:latin typeface="Arial" panose="020B0604020202020204" pitchFamily="34" charset="0"/>
                <a:cs typeface="Arial" panose="020B0604020202020204" pitchFamily="34" charset="0"/>
              </a:rPr>
            </a:br>
            <a:r>
              <a:rPr lang="en-US" dirty="0">
                <a:solidFill>
                  <a:srgbClr val="18818C"/>
                </a:solidFill>
                <a:latin typeface="Arial" panose="020B0604020202020204" pitchFamily="34" charset="0"/>
                <a:cs typeface="Arial" panose="020B0604020202020204" pitchFamily="34" charset="0"/>
              </a:rPr>
              <a:t>www.informationcommissioner.gov.cy</a:t>
            </a:r>
            <a:endParaRPr lang="el-GR" dirty="0">
              <a:solidFill>
                <a:srgbClr val="18818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49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914400" y="1359017"/>
            <a:ext cx="9914860" cy="4683974"/>
          </a:xfrm>
        </p:spPr>
        <p:txBody>
          <a:bodyPr>
            <a:normAutofit/>
          </a:bodyPr>
          <a:lstStyle/>
          <a:p>
            <a:pPr marL="0" indent="0" algn="just">
              <a:lnSpc>
                <a:spcPct val="100000"/>
              </a:lnSpc>
              <a:spcBef>
                <a:spcPct val="0"/>
              </a:spcBef>
              <a:buNone/>
            </a:pPr>
            <a:r>
              <a:rPr lang="el-GR" sz="1800" b="1" dirty="0">
                <a:solidFill>
                  <a:schemeClr val="accent2"/>
                </a:solidFill>
                <a:latin typeface="Arial" panose="020B0604020202020204" pitchFamily="34" charset="0"/>
                <a:ea typeface="+mj-ea"/>
                <a:cs typeface="Arial" panose="020B0604020202020204" pitchFamily="34" charset="0"/>
              </a:rPr>
              <a:t>Ευρωπαϊκή Σύμβαση Δικαιωμάτων του Ανθρώπου</a:t>
            </a:r>
          </a:p>
          <a:p>
            <a:pPr marL="0" indent="0" algn="just">
              <a:buNone/>
            </a:pPr>
            <a:r>
              <a:rPr lang="el-GR" sz="1800" dirty="0">
                <a:latin typeface="Arial" panose="020B0604020202020204" pitchFamily="34" charset="0"/>
                <a:cs typeface="Arial" panose="020B0604020202020204" pitchFamily="34" charset="0"/>
              </a:rPr>
              <a:t>Άρθρο 8: Δικαίωμα σεβασμού της ιδιωτικής και οικογενειακής ζωής</a:t>
            </a:r>
          </a:p>
          <a:p>
            <a:pPr marL="0" indent="0" algn="just">
              <a:buNone/>
            </a:pPr>
            <a:endParaRPr lang="el-GR" sz="1800" b="1" dirty="0">
              <a:solidFill>
                <a:schemeClr val="accent2"/>
              </a:solidFill>
              <a:latin typeface="Arial" panose="020B0604020202020204" pitchFamily="34" charset="0"/>
              <a:ea typeface="+mj-ea"/>
              <a:cs typeface="Arial" panose="020B0604020202020204" pitchFamily="34" charset="0"/>
            </a:endParaRPr>
          </a:p>
          <a:p>
            <a:pPr marL="0" indent="0" algn="just">
              <a:buNone/>
            </a:pPr>
            <a:r>
              <a:rPr lang="el-GR" sz="1800" b="1" dirty="0">
                <a:solidFill>
                  <a:schemeClr val="accent2"/>
                </a:solidFill>
                <a:latin typeface="Arial" panose="020B0604020202020204" pitchFamily="34" charset="0"/>
                <a:ea typeface="+mj-ea"/>
                <a:cs typeface="Arial" panose="020B0604020202020204" pitchFamily="34" charset="0"/>
              </a:rPr>
              <a:t>Χάρτης των θεμελιωδών δικαιωμάτων της Ευρωπαϊκής Ένωσης</a:t>
            </a:r>
          </a:p>
          <a:p>
            <a:pPr marL="0" indent="0" algn="just">
              <a:buNone/>
            </a:pPr>
            <a:r>
              <a:rPr lang="el-GR" sz="1800" dirty="0">
                <a:solidFill>
                  <a:srgbClr val="000000"/>
                </a:solidFill>
                <a:effectLst/>
                <a:latin typeface="Arial" panose="020B0604020202020204" pitchFamily="34" charset="0"/>
                <a:cs typeface="Arial" panose="020B0604020202020204" pitchFamily="34" charset="0"/>
              </a:rPr>
              <a:t>Άρθρο 7: Σεβασμός της ιδιωτικής και οικογενειακής ζωής</a:t>
            </a:r>
          </a:p>
          <a:p>
            <a:pPr marL="0" indent="0" algn="just">
              <a:buNone/>
            </a:pPr>
            <a:r>
              <a:rPr lang="el-GR" sz="1800" dirty="0">
                <a:solidFill>
                  <a:srgbClr val="000000"/>
                </a:solidFill>
                <a:effectLst/>
                <a:latin typeface="Arial" panose="020B0604020202020204" pitchFamily="34" charset="0"/>
                <a:cs typeface="Arial" panose="020B0604020202020204" pitchFamily="34" charset="0"/>
              </a:rPr>
              <a:t>Άρθρο 8: Προστασία των δεδομένων προσωπικού χαρακτήρα</a:t>
            </a:r>
          </a:p>
          <a:p>
            <a:pPr marL="0" indent="0" algn="just">
              <a:buNone/>
            </a:pPr>
            <a:endParaRPr lang="el-GR" sz="1800" b="1" dirty="0">
              <a:solidFill>
                <a:schemeClr val="accent2"/>
              </a:solidFill>
              <a:latin typeface="Arial" panose="020B0604020202020204" pitchFamily="34" charset="0"/>
              <a:ea typeface="+mj-ea"/>
              <a:cs typeface="Arial" panose="020B0604020202020204" pitchFamily="34" charset="0"/>
            </a:endParaRPr>
          </a:p>
          <a:p>
            <a:pPr marL="0" indent="0" algn="just">
              <a:buNone/>
            </a:pPr>
            <a:r>
              <a:rPr lang="el-GR" sz="1800" b="1" dirty="0">
                <a:solidFill>
                  <a:schemeClr val="accent2"/>
                </a:solidFill>
                <a:latin typeface="Arial" panose="020B0604020202020204" pitchFamily="34" charset="0"/>
                <a:ea typeface="+mj-ea"/>
                <a:cs typeface="Arial" panose="020B0604020202020204" pitchFamily="34" charset="0"/>
              </a:rPr>
              <a:t>Σύνταγμα της Κυπριακής Δημοκρατίας</a:t>
            </a:r>
          </a:p>
          <a:p>
            <a:pPr marL="0" indent="0" algn="just">
              <a:buNone/>
            </a:pPr>
            <a:r>
              <a:rPr lang="el-GR" sz="1800" b="0" i="0" dirty="0">
                <a:solidFill>
                  <a:srgbClr val="3C4043"/>
                </a:solidFill>
                <a:effectLst/>
                <a:latin typeface="Arial" panose="020B0604020202020204" pitchFamily="34" charset="0"/>
                <a:cs typeface="Arial" panose="020B0604020202020204" pitchFamily="34" charset="0"/>
              </a:rPr>
              <a:t>Άρθρο 15: Σεβασμός στην ιδιωτική και οικογενειακή ζωή </a:t>
            </a:r>
          </a:p>
          <a:p>
            <a:pPr marL="0" indent="0" algn="just">
              <a:buNone/>
            </a:pPr>
            <a:r>
              <a:rPr lang="el-GR" sz="1800" b="0" i="0" dirty="0">
                <a:solidFill>
                  <a:srgbClr val="3C4043"/>
                </a:solidFill>
                <a:effectLst/>
                <a:latin typeface="Arial" panose="020B0604020202020204" pitchFamily="34" charset="0"/>
                <a:cs typeface="Arial" panose="020B0604020202020204" pitchFamily="34" charset="0"/>
              </a:rPr>
              <a:t>Άρθρο 17: Απόρρητο της αλληλογραφίας και κάθε άλλης μορφής επικοινωνίας</a:t>
            </a:r>
            <a:endParaRPr lang="el-GR" sz="1800" b="1" i="0" dirty="0">
              <a:solidFill>
                <a:srgbClr val="000000"/>
              </a:solidFill>
              <a:effectLst/>
              <a:latin typeface="Arial" panose="020B0604020202020204" pitchFamily="34" charset="0"/>
              <a:cs typeface="Arial" panose="020B0604020202020204" pitchFamily="34" charset="0"/>
            </a:endParaRPr>
          </a:p>
          <a:p>
            <a:endParaRPr lang="el-GR" sz="1800" dirty="0"/>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A36A0EA-8441-4D86-81F2-ED6D708EF5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57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83B6-7779-CFD4-5521-B67456F54780}"/>
              </a:ext>
            </a:extLst>
          </p:cNvPr>
          <p:cNvSpPr>
            <a:spLocks noGrp="1"/>
          </p:cNvSpPr>
          <p:nvPr>
            <p:ph type="title"/>
          </p:nvPr>
        </p:nvSpPr>
        <p:spPr/>
        <p:txBody>
          <a:bodyPr/>
          <a:lstStyle/>
          <a:p>
            <a:r>
              <a:rPr lang="el-GR" dirty="0"/>
              <a:t>Βασικές </a:t>
            </a:r>
            <a:r>
              <a:rPr lang="el-GR" dirty="0">
                <a:solidFill>
                  <a:srgbClr val="18818C"/>
                </a:solidFill>
              </a:rPr>
              <a:t>έννοιες</a:t>
            </a:r>
          </a:p>
        </p:txBody>
      </p:sp>
      <p:sp>
        <p:nvSpPr>
          <p:cNvPr id="3" name="Content Placeholder 2">
            <a:extLst>
              <a:ext uri="{FF2B5EF4-FFF2-40B4-BE49-F238E27FC236}">
                <a16:creationId xmlns:a16="http://schemas.microsoft.com/office/drawing/2014/main" id="{6C473E83-E146-2B32-4D8A-089400C2CD6F}"/>
              </a:ext>
            </a:extLst>
          </p:cNvPr>
          <p:cNvSpPr>
            <a:spLocks noGrp="1"/>
          </p:cNvSpPr>
          <p:nvPr>
            <p:ph idx="1"/>
          </p:nvPr>
        </p:nvSpPr>
        <p:spPr/>
        <p:txBody>
          <a:bodyPr>
            <a:normAutofit/>
          </a:bodyPr>
          <a:lstStyle/>
          <a:p>
            <a:pPr algn="just"/>
            <a:r>
              <a:rPr lang="el-GR" sz="1800" b="1" dirty="0">
                <a:solidFill>
                  <a:srgbClr val="18818C"/>
                </a:solidFill>
                <a:latin typeface="Arial" panose="020B0604020202020204" pitchFamily="34" charset="0"/>
                <a:cs typeface="Arial" panose="020B0604020202020204" pitchFamily="34" charset="0"/>
              </a:rPr>
              <a:t>Δεδομένα προσωπικού χαρακτήρα</a:t>
            </a:r>
            <a:r>
              <a:rPr lang="el-GR" sz="1800" dirty="0">
                <a:solidFill>
                  <a:srgbClr val="18818C"/>
                </a:solidFill>
                <a:latin typeface="Arial" panose="020B0604020202020204" pitchFamily="34" charset="0"/>
                <a:cs typeface="Arial" panose="020B0604020202020204" pitchFamily="34" charset="0"/>
              </a:rPr>
              <a:t>:</a:t>
            </a:r>
            <a:r>
              <a:rPr lang="el-GR" sz="1800" dirty="0">
                <a:solidFill>
                  <a:srgbClr val="4B6760"/>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(π.χ. ονοματεπώνυμο, </a:t>
            </a:r>
            <a:r>
              <a:rPr lang="el-GR" sz="1800" dirty="0" err="1">
                <a:solidFill>
                  <a:schemeClr val="tx1"/>
                </a:solidFill>
                <a:latin typeface="Arial" panose="020B0604020202020204" pitchFamily="34" charset="0"/>
                <a:cs typeface="Arial" panose="020B0604020202020204" pitchFamily="34" charset="0"/>
              </a:rPr>
              <a:t>αρ</a:t>
            </a:r>
            <a:r>
              <a:rPr lang="el-GR" sz="1800" dirty="0">
                <a:solidFill>
                  <a:schemeClr val="tx1"/>
                </a:solidFill>
                <a:latin typeface="Arial" panose="020B0604020202020204" pitchFamily="34" charset="0"/>
                <a:cs typeface="Arial" panose="020B0604020202020204" pitchFamily="34" charset="0"/>
              </a:rPr>
              <a:t>. ταυτότητας, διεύθυνση). </a:t>
            </a:r>
          </a:p>
          <a:p>
            <a:pPr algn="just"/>
            <a:endParaRPr lang="el-GR" sz="1800" dirty="0">
              <a:solidFill>
                <a:schemeClr val="tx1"/>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Στην προκειμένη περίπτωση, τα </a:t>
            </a:r>
            <a:r>
              <a:rPr lang="el-GR" sz="1800" b="1" dirty="0">
                <a:solidFill>
                  <a:srgbClr val="18818C"/>
                </a:solidFill>
                <a:latin typeface="Arial" panose="020B0604020202020204" pitchFamily="34" charset="0"/>
                <a:cs typeface="Arial" panose="020B0604020202020204" pitchFamily="34" charset="0"/>
              </a:rPr>
              <a:t>υποκείμενα των δεδομένων </a:t>
            </a:r>
            <a:r>
              <a:rPr lang="el-GR" sz="1800" dirty="0">
                <a:solidFill>
                  <a:schemeClr val="tx1"/>
                </a:solidFill>
                <a:latin typeface="Arial" panose="020B0604020202020204" pitchFamily="34" charset="0"/>
                <a:cs typeface="Arial" panose="020B0604020202020204" pitchFamily="34" charset="0"/>
              </a:rPr>
              <a:t>είναι οι ψυχικά ασθενείς, χρόνιοι ασθενείς, παιδιά, αιτητές ασύλου κτλ.</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r>
              <a:rPr lang="el-GR" sz="1800" b="1" dirty="0">
                <a:solidFill>
                  <a:srgbClr val="18818C"/>
                </a:solidFill>
                <a:latin typeface="Arial" panose="020B0604020202020204" pitchFamily="34" charset="0"/>
                <a:cs typeface="Arial" panose="020B0604020202020204" pitchFamily="34" charset="0"/>
              </a:rPr>
              <a:t>Επεξεργασία</a:t>
            </a:r>
            <a:r>
              <a:rPr lang="el-GR" sz="1800" dirty="0">
                <a:solidFill>
                  <a:srgbClr val="18818C"/>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κάθε πράξη ή σειρά πράξεων (π.χ. συλλογή, κοινοποίηση, διαγραφή κτλ) που πραγματοποιείται με ή χωρίς τη χρήση αυτοματοποιημένων μέσων, σε δεδομένα ή σε σύνολα δεδομένων προσωπικού χαρακτήρα.</a:t>
            </a:r>
          </a:p>
          <a:p>
            <a:pPr marL="0" indent="0">
              <a:buNone/>
            </a:pPr>
            <a:endParaRPr lang="el-GR" sz="1800" dirty="0"/>
          </a:p>
        </p:txBody>
      </p:sp>
      <p:pic>
        <p:nvPicPr>
          <p:cNvPr id="4" name="Picture 3">
            <a:extLst>
              <a:ext uri="{FF2B5EF4-FFF2-40B4-BE49-F238E27FC236}">
                <a16:creationId xmlns:a16="http://schemas.microsoft.com/office/drawing/2014/main" id="{08D93D0B-9A9C-2921-378B-3F9F4EA0626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598E97ED-32EE-0701-E480-9B5F8BDB4BA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957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E57C0-3DF9-12CA-60FD-ED92018C7891}"/>
              </a:ext>
            </a:extLst>
          </p:cNvPr>
          <p:cNvSpPr>
            <a:spLocks noGrp="1"/>
          </p:cNvSpPr>
          <p:nvPr>
            <p:ph idx="1"/>
          </p:nvPr>
        </p:nvSpPr>
        <p:spPr>
          <a:xfrm>
            <a:off x="914400" y="813732"/>
            <a:ext cx="9914860" cy="5125675"/>
          </a:xfrm>
        </p:spPr>
        <p:txBody>
          <a:bodyPr>
            <a:normAutofit/>
          </a:bodyPr>
          <a:lstStyle/>
          <a:p>
            <a:pPr algn="just"/>
            <a:r>
              <a:rPr lang="el-GR" sz="1800" b="1" dirty="0">
                <a:solidFill>
                  <a:srgbClr val="18818C"/>
                </a:solidFill>
                <a:latin typeface="Arial" panose="020B0604020202020204" pitchFamily="34" charset="0"/>
                <a:cs typeface="Arial" panose="020B0604020202020204" pitchFamily="34" charset="0"/>
              </a:rPr>
              <a:t>Υπεύθυνος επεξεργασίας</a:t>
            </a:r>
            <a:r>
              <a:rPr lang="el-GR" sz="1800" dirty="0">
                <a:solidFill>
                  <a:srgbClr val="23568E"/>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 </a:t>
            </a:r>
          </a:p>
          <a:p>
            <a:pPr algn="just"/>
            <a:r>
              <a:rPr lang="el-GR" sz="1800" dirty="0">
                <a:latin typeface="Arial" panose="020B0604020202020204" pitchFamily="34" charset="0"/>
                <a:cs typeface="Arial" panose="020B0604020202020204" pitchFamily="34" charset="0"/>
              </a:rPr>
              <a:t>(π.χ. Σύνδεσμος Κοινωνικών Λειτουργών Κύπρου, Υπηρεσίες Κοινωνικής Ευημερίας, Υπηρεσία Ασύλου, Τμήμα Κοινωνικής Ενσωμάτωσης Ατόμων με Αναπηρίες, Υπηρεσίες Ψυχικής Υγείας).</a:t>
            </a:r>
          </a:p>
          <a:p>
            <a:pPr algn="just"/>
            <a:endParaRPr lang="el-GR" sz="1800" dirty="0">
              <a:latin typeface="Arial" panose="020B0604020202020204" pitchFamily="34" charset="0"/>
              <a:cs typeface="Arial" panose="020B0604020202020204" pitchFamily="34" charset="0"/>
            </a:endParaRPr>
          </a:p>
          <a:p>
            <a:pPr algn="just"/>
            <a:r>
              <a:rPr lang="el-GR" sz="1800" b="1" dirty="0">
                <a:solidFill>
                  <a:srgbClr val="18818C"/>
                </a:solidFill>
                <a:latin typeface="Arial" panose="020B0604020202020204" pitchFamily="34" charset="0"/>
                <a:cs typeface="Arial" panose="020B0604020202020204" pitchFamily="34" charset="0"/>
              </a:rPr>
              <a:t>Εκτελών την επεξεργασία</a:t>
            </a:r>
            <a:r>
              <a:rPr lang="el-GR" sz="1800" dirty="0">
                <a:solidFill>
                  <a:srgbClr val="18818C"/>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a:t>
            </a:r>
            <a:endParaRPr lang="el-GR" sz="1800" dirty="0"/>
          </a:p>
        </p:txBody>
      </p:sp>
      <p:pic>
        <p:nvPicPr>
          <p:cNvPr id="4" name="Picture 3">
            <a:extLst>
              <a:ext uri="{FF2B5EF4-FFF2-40B4-BE49-F238E27FC236}">
                <a16:creationId xmlns:a16="http://schemas.microsoft.com/office/drawing/2014/main" id="{5E0F7214-8A7D-8E51-CE4E-C7060BAEA4AB}"/>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F7D1B442-2113-87FD-0385-04FC2FF6B6EA}"/>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6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p:txBody>
          <a:bodyPr>
            <a:normAutofit fontScale="90000"/>
          </a:bodyPr>
          <a:lstStyle/>
          <a:p>
            <a:r>
              <a:rPr lang="el-GR" dirty="0"/>
              <a:t>Βασικές Αρχές Σύννομης Επεξεργασίας Προσωπικών Δεδομένων (Άρθρο 5 του ΓΚΠΔ)</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p:txBody>
          <a:bodyPr>
            <a:normAutofit/>
          </a:bodyPr>
          <a:lstStyle/>
          <a:p>
            <a:pPr algn="just"/>
            <a:r>
              <a:rPr lang="el-GR" sz="18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1800" dirty="0">
                <a:solidFill>
                  <a:schemeClr val="tx1"/>
                </a:solidFill>
                <a:latin typeface="Arial" panose="020B0604020202020204" pitchFamily="34" charset="0"/>
                <a:cs typeface="Arial" panose="020B0604020202020204" pitchFamily="34" charset="0"/>
              </a:rPr>
              <a:t>Αρχή του Περιορισμού του Σκοπού</a:t>
            </a:r>
          </a:p>
          <a:p>
            <a:pPr algn="just"/>
            <a:r>
              <a:rPr lang="el-GR" sz="1800" dirty="0">
                <a:solidFill>
                  <a:schemeClr val="tx1"/>
                </a:solidFill>
                <a:latin typeface="Arial" panose="020B0604020202020204" pitchFamily="34" charset="0"/>
                <a:cs typeface="Arial" panose="020B0604020202020204" pitchFamily="34" charset="0"/>
              </a:rPr>
              <a:t>Αρχή της Ελαχιστοποίησης των Δεδομένων</a:t>
            </a:r>
          </a:p>
          <a:p>
            <a:pPr algn="just"/>
            <a:r>
              <a:rPr lang="el-GR" sz="1800" dirty="0">
                <a:solidFill>
                  <a:schemeClr val="tx1"/>
                </a:solidFill>
                <a:latin typeface="Arial" panose="020B0604020202020204" pitchFamily="34" charset="0"/>
                <a:cs typeface="Arial" panose="020B0604020202020204" pitchFamily="34" charset="0"/>
              </a:rPr>
              <a:t>Αρχή της Ακρίβειας</a:t>
            </a:r>
          </a:p>
          <a:p>
            <a:pPr algn="just"/>
            <a:r>
              <a:rPr lang="el-GR" sz="18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 (Οδηγία Επιτρόπου, </a:t>
            </a:r>
            <a:r>
              <a:rPr lang="el-GR" sz="1800" dirty="0" err="1">
                <a:solidFill>
                  <a:schemeClr val="tx1"/>
                </a:solidFill>
                <a:latin typeface="Arial" panose="020B0604020202020204" pitchFamily="34" charset="0"/>
                <a:cs typeface="Arial" panose="020B0604020202020204" pitchFamily="34" charset="0"/>
              </a:rPr>
              <a:t>ημερ</a:t>
            </a:r>
            <a:r>
              <a:rPr lang="el-GR" sz="1800" dirty="0">
                <a:solidFill>
                  <a:schemeClr val="tx1"/>
                </a:solidFill>
                <a:latin typeface="Arial" panose="020B0604020202020204" pitchFamily="34" charset="0"/>
                <a:cs typeface="Arial" panose="020B0604020202020204" pitchFamily="34" charset="0"/>
              </a:rPr>
              <a:t>. 03/07/2018, η οποία ορίζει ως </a:t>
            </a:r>
            <a:r>
              <a:rPr lang="el-GR" sz="1800" b="1" dirty="0">
                <a:solidFill>
                  <a:schemeClr val="accent2"/>
                </a:solidFill>
                <a:latin typeface="Arial" panose="020B0604020202020204" pitchFamily="34" charset="0"/>
                <a:cs typeface="Arial" panose="020B0604020202020204" pitchFamily="34" charset="0"/>
              </a:rPr>
              <a:t>μέγιστο χρόνο διατήρησης των δεδομένων υγείας τα 15 έτη </a:t>
            </a:r>
            <a:r>
              <a:rPr lang="el-GR" sz="1800" dirty="0">
                <a:solidFill>
                  <a:schemeClr val="tx1"/>
                </a:solidFill>
                <a:latin typeface="Arial" panose="020B0604020202020204" pitchFamily="34" charset="0"/>
                <a:cs typeface="Arial" panose="020B0604020202020204" pitchFamily="34" charset="0"/>
              </a:rPr>
              <a:t>από την τελευταία καταχώρηση ή τον θάνατο)</a:t>
            </a:r>
          </a:p>
          <a:p>
            <a:pPr algn="just"/>
            <a:r>
              <a:rPr lang="el-GR" sz="1800" dirty="0">
                <a:solidFill>
                  <a:schemeClr val="tx1"/>
                </a:solidFill>
                <a:latin typeface="Arial" panose="020B0604020202020204" pitchFamily="34" charset="0"/>
                <a:cs typeface="Arial" panose="020B0604020202020204" pitchFamily="34" charset="0"/>
              </a:rPr>
              <a:t>Αρχή της Ακεραιότητας και Εμπιστευτικότητας</a:t>
            </a:r>
          </a:p>
          <a:p>
            <a:pPr algn="just"/>
            <a:r>
              <a:rPr lang="el-GR" sz="1800" dirty="0">
                <a:solidFill>
                  <a:schemeClr val="tx1"/>
                </a:solidFill>
                <a:latin typeface="Arial" panose="020B0604020202020204" pitchFamily="34" charset="0"/>
                <a:cs typeface="Arial" panose="020B0604020202020204" pitchFamily="34" charset="0"/>
              </a:rPr>
              <a:t>Αρχή της Λογοδοσίας (ευθύνη του Υπεύθυνου Επεξεργασίας)</a:t>
            </a:r>
          </a:p>
          <a:p>
            <a:endParaRPr lang="el-GR" sz="1800" dirty="0"/>
          </a:p>
        </p:txBody>
      </p:sp>
      <p:pic>
        <p:nvPicPr>
          <p:cNvPr id="4" name="Picture 3">
            <a:extLst>
              <a:ext uri="{FF2B5EF4-FFF2-40B4-BE49-F238E27FC236}">
                <a16:creationId xmlns:a16="http://schemas.microsoft.com/office/drawing/2014/main" id="{A6298534-9653-5324-EA73-F9133C9E67B0}"/>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BBBCEEE-7F28-FB71-4315-10AC166B70DD}"/>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00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0BECA-8868-FB9F-E312-04276CA63A81}"/>
              </a:ext>
            </a:extLst>
          </p:cNvPr>
          <p:cNvSpPr>
            <a:spLocks noGrp="1"/>
          </p:cNvSpPr>
          <p:nvPr>
            <p:ph type="title"/>
          </p:nvPr>
        </p:nvSpPr>
        <p:spPr/>
        <p:txBody>
          <a:bodyPr/>
          <a:lstStyle/>
          <a:p>
            <a:r>
              <a:rPr lang="el-GR" dirty="0"/>
              <a:t>Ιδιωτικότητα και Εμπιστευτικότητα</a:t>
            </a:r>
          </a:p>
        </p:txBody>
      </p:sp>
      <p:sp>
        <p:nvSpPr>
          <p:cNvPr id="3" name="Content Placeholder 2">
            <a:extLst>
              <a:ext uri="{FF2B5EF4-FFF2-40B4-BE49-F238E27FC236}">
                <a16:creationId xmlns:a16="http://schemas.microsoft.com/office/drawing/2014/main" id="{ECDFD92E-D1B2-6216-A276-B15A550F43EE}"/>
              </a:ext>
            </a:extLst>
          </p:cNvPr>
          <p:cNvSpPr>
            <a:spLocks noGrp="1"/>
          </p:cNvSpPr>
          <p:nvPr>
            <p:ph idx="1"/>
          </p:nvPr>
        </p:nvSpPr>
        <p:spPr/>
        <p:txBody>
          <a:bodyPr>
            <a:normAutofit/>
          </a:bodyPr>
          <a:lstStyle/>
          <a:p>
            <a:pPr marL="0" indent="0" algn="just">
              <a:buNone/>
            </a:pPr>
            <a:r>
              <a:rPr lang="el-GR" sz="1800" dirty="0">
                <a:latin typeface="Arial" panose="020B0604020202020204" pitchFamily="34" charset="0"/>
                <a:cs typeface="Arial" panose="020B0604020202020204" pitchFamily="34" charset="0"/>
              </a:rPr>
              <a:t>Σύμφωνα με τις πρόνοιες των περί Δεοντολογίας των Κοινωνικών Λειτουργών Κανονισμών του 2004, ως τροποποιούνται, </a:t>
            </a:r>
          </a:p>
          <a:p>
            <a:pPr algn="just"/>
            <a:endParaRPr lang="el-GR" sz="1800" dirty="0">
              <a:latin typeface="Arial" panose="020B0604020202020204" pitchFamily="34" charset="0"/>
              <a:cs typeface="Arial" panose="020B0604020202020204" pitchFamily="34" charset="0"/>
            </a:endParaRPr>
          </a:p>
          <a:p>
            <a:pPr marL="0" indent="0" algn="just">
              <a:buNone/>
            </a:pPr>
            <a:r>
              <a:rPr lang="el-GR" sz="1800" i="1" dirty="0">
                <a:latin typeface="Arial" panose="020B0604020202020204" pitchFamily="34" charset="0"/>
                <a:cs typeface="Arial" panose="020B0604020202020204" pitchFamily="34" charset="0"/>
              </a:rPr>
              <a:t>«Ο Κοινωνικός Λειτουργός λαμβάνει υπόψιν τις αρχές της ιδιωτικότητας, της εμπιστευτικότητας       και της υπεύθυνης χρήσης πληροφοριών στην επαγγελματική του εργασία».</a:t>
            </a:r>
          </a:p>
          <a:p>
            <a:pPr marL="0" indent="0" algn="just">
              <a:buNone/>
            </a:pPr>
            <a:endParaRPr lang="el-GR" sz="1800" i="1" dirty="0">
              <a:latin typeface="Arial" panose="020B0604020202020204" pitchFamily="34" charset="0"/>
              <a:cs typeface="Arial" panose="020B0604020202020204" pitchFamily="34" charset="0"/>
            </a:endParaRPr>
          </a:p>
          <a:p>
            <a:pPr marL="0" indent="0" algn="just">
              <a:buNone/>
            </a:pPr>
            <a:r>
              <a:rPr lang="el-GR" sz="1800" i="1" dirty="0">
                <a:latin typeface="Arial" panose="020B0604020202020204" pitchFamily="34" charset="0"/>
                <a:cs typeface="Arial" panose="020B0604020202020204" pitchFamily="34" charset="0"/>
              </a:rPr>
              <a:t>«Οφείλει να σέβεται τα βασικά δικαιώματα των ατόμων και ομάδων, όπως αυτά εκφράζονται στην Οικουμενική Διακήρυξη των Ανθρώπινων Δικαιωμάτων των Ηνωμένων Εθνών».</a:t>
            </a:r>
          </a:p>
        </p:txBody>
      </p:sp>
      <p:sp>
        <p:nvSpPr>
          <p:cNvPr id="4" name="Slide Number Placeholder 3">
            <a:extLst>
              <a:ext uri="{FF2B5EF4-FFF2-40B4-BE49-F238E27FC236}">
                <a16:creationId xmlns:a16="http://schemas.microsoft.com/office/drawing/2014/main" id="{E1D0B9F8-E52B-84F9-0BC8-B9742DF1406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7</a:t>
            </a:fld>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80D87EC-74E4-6663-719D-376D2084B3FA}"/>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420887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5341-BD23-159A-C368-564B7C414D90}"/>
              </a:ext>
            </a:extLst>
          </p:cNvPr>
          <p:cNvSpPr>
            <a:spLocks noGrp="1"/>
          </p:cNvSpPr>
          <p:nvPr>
            <p:ph type="title"/>
          </p:nvPr>
        </p:nvSpPr>
        <p:spPr/>
        <p:txBody>
          <a:bodyPr/>
          <a:lstStyle/>
          <a:p>
            <a:r>
              <a:rPr lang="el-GR" dirty="0"/>
              <a:t>Άρθρο 9 του ΓΚΠΔ</a:t>
            </a:r>
          </a:p>
        </p:txBody>
      </p:sp>
      <p:sp>
        <p:nvSpPr>
          <p:cNvPr id="3" name="Content Placeholder 2">
            <a:extLst>
              <a:ext uri="{FF2B5EF4-FFF2-40B4-BE49-F238E27FC236}">
                <a16:creationId xmlns:a16="http://schemas.microsoft.com/office/drawing/2014/main" id="{85569910-8F80-1696-DBC3-EA74228F9CAC}"/>
              </a:ext>
            </a:extLst>
          </p:cNvPr>
          <p:cNvSpPr>
            <a:spLocks noGrp="1"/>
          </p:cNvSpPr>
          <p:nvPr>
            <p:ph idx="1"/>
          </p:nvPr>
        </p:nvSpPr>
        <p:spPr/>
        <p:txBody>
          <a:bodyPr>
            <a:normAutofit/>
          </a:bodyPr>
          <a:lstStyle/>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Ο ΓΚΠΔ παρέχει ειδική προστασία για τις ειδικές κατηγορίες δεδομένων («</a:t>
            </a:r>
            <a:r>
              <a:rPr lang="el-GR" sz="1800" dirty="0">
                <a:solidFill>
                  <a:schemeClr val="accent2"/>
                </a:solidFill>
                <a:latin typeface="Arial" panose="020B0604020202020204" pitchFamily="34" charset="0"/>
                <a:cs typeface="Arial" panose="020B0604020202020204" pitchFamily="34" charset="0"/>
              </a:rPr>
              <a:t>ευαίσθητα δεδομένα</a:t>
            </a:r>
            <a:r>
              <a:rPr lang="el-GR" sz="1800" dirty="0">
                <a:solidFill>
                  <a:schemeClr val="tx1"/>
                </a:solidFill>
                <a:latin typeface="Arial" panose="020B0604020202020204" pitchFamily="34" charset="0"/>
                <a:cs typeface="Arial" panose="020B0604020202020204" pitchFamily="34" charset="0"/>
              </a:rPr>
              <a:t>»).</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αν πληρούται κάποια από τις προϋποθέσεις που αναφέρονται στο Άρθρο 9(2) του ΓΚΠΔ.</a:t>
            </a:r>
            <a:endParaRPr lang="el-GR" sz="1800" dirty="0"/>
          </a:p>
        </p:txBody>
      </p:sp>
      <p:pic>
        <p:nvPicPr>
          <p:cNvPr id="4" name="Picture 3">
            <a:extLst>
              <a:ext uri="{FF2B5EF4-FFF2-40B4-BE49-F238E27FC236}">
                <a16:creationId xmlns:a16="http://schemas.microsoft.com/office/drawing/2014/main" id="{14E0B8D7-3EF7-A48E-12F5-77891BF8D768}"/>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D7A4535-6A6B-1580-0D7B-2416A07B29F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8</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94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2F30-C6E4-2822-EE3B-CE31E6C90C83}"/>
              </a:ext>
            </a:extLst>
          </p:cNvPr>
          <p:cNvSpPr>
            <a:spLocks noGrp="1"/>
          </p:cNvSpPr>
          <p:nvPr>
            <p:ph type="title"/>
          </p:nvPr>
        </p:nvSpPr>
        <p:spPr/>
        <p:txBody>
          <a:bodyPr/>
          <a:lstStyle/>
          <a:p>
            <a:r>
              <a:rPr lang="el-GR" dirty="0"/>
              <a:t>Ειδικές Κατηγορίες Δεδομένων</a:t>
            </a:r>
          </a:p>
        </p:txBody>
      </p:sp>
      <p:sp>
        <p:nvSpPr>
          <p:cNvPr id="3" name="Content Placeholder 2">
            <a:extLst>
              <a:ext uri="{FF2B5EF4-FFF2-40B4-BE49-F238E27FC236}">
                <a16:creationId xmlns:a16="http://schemas.microsoft.com/office/drawing/2014/main" id="{93A32A27-F157-33E7-D231-18C63FF41282}"/>
              </a:ext>
            </a:extLst>
          </p:cNvPr>
          <p:cNvSpPr>
            <a:spLocks noGrp="1"/>
          </p:cNvSpPr>
          <p:nvPr>
            <p:ph idx="1"/>
          </p:nvPr>
        </p:nvSpPr>
        <p:spPr>
          <a:xfrm>
            <a:off x="914400" y="1919673"/>
            <a:ext cx="9914860" cy="4123318"/>
          </a:xfrm>
        </p:spPr>
        <p:txBody>
          <a:bodyPr>
            <a:normAutofit/>
          </a:bodyPr>
          <a:lstStyle/>
          <a:p>
            <a:pPr marL="0" indent="0" algn="just">
              <a:buNone/>
            </a:pPr>
            <a:r>
              <a:rPr lang="el-GR" sz="1800" dirty="0">
                <a:latin typeface="Arial" panose="020B0604020202020204" pitchFamily="34" charset="0"/>
                <a:cs typeface="Arial" panose="020B0604020202020204" pitchFamily="34" charset="0"/>
              </a:rPr>
              <a:t>Δεδομένα προσωπικού χαρακτήρα που αποκαλύπτουν:</a:t>
            </a:r>
          </a:p>
          <a:p>
            <a:pPr algn="just"/>
            <a:r>
              <a:rPr lang="el-GR" sz="1800" dirty="0">
                <a:latin typeface="Arial" panose="020B0604020202020204" pitchFamily="34" charset="0"/>
                <a:cs typeface="Arial" panose="020B0604020202020204" pitchFamily="34" charset="0"/>
              </a:rPr>
              <a:t>Φυλετική / </a:t>
            </a:r>
            <a:r>
              <a:rPr lang="el-GR" sz="1800" dirty="0" err="1">
                <a:latin typeface="Arial" panose="020B0604020202020204" pitchFamily="34" charset="0"/>
                <a:cs typeface="Arial" panose="020B0604020202020204" pitchFamily="34" charset="0"/>
              </a:rPr>
              <a:t>εθνοτική</a:t>
            </a:r>
            <a:r>
              <a:rPr lang="el-GR" sz="1800" dirty="0">
                <a:latin typeface="Arial" panose="020B0604020202020204" pitchFamily="34" charset="0"/>
                <a:cs typeface="Arial" panose="020B0604020202020204" pitchFamily="34" charset="0"/>
              </a:rPr>
              <a:t> καταγωγή</a:t>
            </a:r>
          </a:p>
          <a:p>
            <a:pPr algn="just"/>
            <a:r>
              <a:rPr lang="el-GR" sz="1800" dirty="0">
                <a:latin typeface="Arial" panose="020B0604020202020204" pitchFamily="34" charset="0"/>
                <a:cs typeface="Arial" panose="020B0604020202020204" pitchFamily="34" charset="0"/>
              </a:rPr>
              <a:t>Πολιτικά φρονήματα</a:t>
            </a:r>
          </a:p>
          <a:p>
            <a:pPr algn="just"/>
            <a:r>
              <a:rPr lang="el-GR" sz="1800" dirty="0">
                <a:latin typeface="Arial" panose="020B0604020202020204" pitchFamily="34" charset="0"/>
                <a:cs typeface="Arial" panose="020B0604020202020204" pitchFamily="34" charset="0"/>
              </a:rPr>
              <a:t>Θρησκευτικές / φιλοσοφικές πεποιθήσεις</a:t>
            </a:r>
          </a:p>
          <a:p>
            <a:pPr algn="just"/>
            <a:r>
              <a:rPr lang="el-GR" sz="1800" dirty="0">
                <a:latin typeface="Arial" panose="020B0604020202020204" pitchFamily="34" charset="0"/>
                <a:cs typeface="Arial" panose="020B0604020202020204" pitchFamily="34" charset="0"/>
              </a:rPr>
              <a:t>Συμμετοχή σε συνδικαλιστική οργάνωση</a:t>
            </a:r>
          </a:p>
          <a:p>
            <a:pPr algn="just"/>
            <a:r>
              <a:rPr lang="el-GR" sz="1800" dirty="0">
                <a:latin typeface="Arial" panose="020B0604020202020204" pitchFamily="34" charset="0"/>
                <a:cs typeface="Arial" panose="020B0604020202020204" pitchFamily="34" charset="0"/>
              </a:rPr>
              <a:t>Σεξουαλική ζωή</a:t>
            </a:r>
          </a:p>
          <a:p>
            <a:pPr algn="just"/>
            <a:r>
              <a:rPr lang="el-GR" sz="1800" dirty="0">
                <a:latin typeface="Arial" panose="020B0604020202020204" pitchFamily="34" charset="0"/>
                <a:cs typeface="Arial" panose="020B0604020202020204" pitchFamily="34" charset="0"/>
              </a:rPr>
              <a:t>Γενετήσιο προσανατολισμό</a:t>
            </a:r>
          </a:p>
          <a:p>
            <a:pPr algn="just"/>
            <a:r>
              <a:rPr lang="el-GR" sz="1800" dirty="0">
                <a:latin typeface="Arial" panose="020B0604020202020204" pitchFamily="34" charset="0"/>
                <a:cs typeface="Arial" panose="020B0604020202020204" pitchFamily="34" charset="0"/>
              </a:rPr>
              <a:t>Γενετικά / βιομετρικά δεδομένα</a:t>
            </a:r>
          </a:p>
          <a:p>
            <a:pPr algn="just"/>
            <a:r>
              <a:rPr lang="el-GR" sz="1800" b="1" dirty="0">
                <a:solidFill>
                  <a:schemeClr val="accent2"/>
                </a:solidFill>
                <a:latin typeface="Arial" panose="020B0604020202020204" pitchFamily="34" charset="0"/>
                <a:cs typeface="Arial" panose="020B0604020202020204" pitchFamily="34" charset="0"/>
              </a:rPr>
              <a:t>Δεδομένα υγείας </a:t>
            </a:r>
            <a:r>
              <a:rPr lang="el-GR" sz="1800" dirty="0">
                <a:latin typeface="Arial" panose="020B0604020202020204" pitchFamily="34" charset="0"/>
                <a:cs typeface="Arial" panose="020B0604020202020204" pitchFamily="34" charset="0"/>
              </a:rPr>
              <a:t>(σχετίζονται με τη σωματική ή </a:t>
            </a:r>
            <a:r>
              <a:rPr lang="el-GR" sz="1800" b="1" dirty="0">
                <a:solidFill>
                  <a:schemeClr val="accent2"/>
                </a:solidFill>
                <a:latin typeface="Arial" panose="020B0604020202020204" pitchFamily="34" charset="0"/>
                <a:cs typeface="Arial" panose="020B0604020202020204" pitchFamily="34" charset="0"/>
              </a:rPr>
              <a:t>ψυχική υγεία </a:t>
            </a:r>
            <a:r>
              <a:rPr lang="el-GR" sz="1800" dirty="0">
                <a:latin typeface="Arial" panose="020B0604020202020204" pitchFamily="34" charset="0"/>
                <a:cs typeface="Arial" panose="020B0604020202020204" pitchFamily="34" charset="0"/>
              </a:rPr>
              <a:t>ενός φυσικού προσώπου)</a:t>
            </a:r>
            <a:endParaRPr lang="el-GR" sz="1800" b="1" dirty="0">
              <a:latin typeface="Arial" panose="020B0604020202020204" pitchFamily="34" charset="0"/>
              <a:cs typeface="Arial" panose="020B0604020202020204" pitchFamily="34" charset="0"/>
            </a:endParaRPr>
          </a:p>
          <a:p>
            <a:endParaRPr lang="el-GR" sz="1800" dirty="0"/>
          </a:p>
        </p:txBody>
      </p:sp>
      <p:pic>
        <p:nvPicPr>
          <p:cNvPr id="4" name="Picture 3">
            <a:extLst>
              <a:ext uri="{FF2B5EF4-FFF2-40B4-BE49-F238E27FC236}">
                <a16:creationId xmlns:a16="http://schemas.microsoft.com/office/drawing/2014/main" id="{B8178A40-0E65-0812-AC07-BE922B43B34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6BE80BA1-253E-9BF2-FA2A-4A3C8B2F73C1}"/>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321794"/>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ΕΚΟΥΣΙΑ ΚΑΙ ΑΚΟΥΣΙΑ ΝΟΣΗΛΕΙΑ ΨΥΧΙΚΑ ΑΣΘΕΝΩΝ</Template>
  <TotalTime>824</TotalTime>
  <Words>2091</Words>
  <Application>Microsoft Office PowerPoint</Application>
  <PresentationFormat>Widescreen</PresentationFormat>
  <Paragraphs>226</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Nova Light</vt:lpstr>
      <vt:lpstr>Calibri</vt:lpstr>
      <vt:lpstr>Elephant</vt:lpstr>
      <vt:lpstr>Tahoma</vt:lpstr>
      <vt:lpstr>Wingdings</vt:lpstr>
      <vt:lpstr>ModOverlayVTI</vt:lpstr>
      <vt:lpstr>ΝΟΜΙΚΟ ΠΛΑΙΣΙΟ ΠΡΟΣΤΑΣΙΑΣ ΠΡΟΣΩΠΙΚΩΝ ΔΕΔΟΜΕΝΩΝ  ΚΑΤΑ ΤΗΝ ΠΑΡΟΧΗ ΚΟΙΝΩΝΙΚΩΝ ΥΠΗΡΕΣΙΩΝ</vt:lpstr>
      <vt:lpstr>Νομικό πλαίσιο</vt:lpstr>
      <vt:lpstr>PowerPoint Presentation</vt:lpstr>
      <vt:lpstr>Βασικές έννοιες</vt:lpstr>
      <vt:lpstr>PowerPoint Presentation</vt:lpstr>
      <vt:lpstr>Βασικές Αρχές Σύννομης Επεξεργασίας Προσωπικών Δεδομένων (Άρθρο 5 του ΓΚΠΔ)</vt:lpstr>
      <vt:lpstr>Ιδιωτικότητα και Εμπιστευτικότητα</vt:lpstr>
      <vt:lpstr>Άρθρο 9 του ΓΚΠΔ</vt:lpstr>
      <vt:lpstr>Ειδικές Κατηγορίες Δεδομένων</vt:lpstr>
      <vt:lpstr> Πότε είναι νόμιμη η επεξεργασία ειδικών κατηγοριών προσωπικών δεδομένων (Άρθρο 9(2) του ΓΚΠΔ) </vt:lpstr>
      <vt:lpstr>Παραδείγματα επεξεργασίας  ευαίσθητων δεδομένων</vt:lpstr>
      <vt:lpstr>Συγκατάθεση</vt:lpstr>
      <vt:lpstr>Λήψη συγκατάθεσης από παιδιά</vt:lpstr>
      <vt:lpstr>Ζωτικό συμφέρον</vt:lpstr>
      <vt:lpstr>Δικαιώματα των υποκειμένων των δεδομένων</vt:lpstr>
      <vt:lpstr>Άρθρο 18 του περί Κατοχύρωσης και Προστασίας των Δικαιωμάτων των Ασθενών Νόμο  </vt:lpstr>
      <vt:lpstr>Δικαίωμα ενημέρωσης</vt:lpstr>
      <vt:lpstr>Δικαίωμα Πρόσβασης</vt:lpstr>
      <vt:lpstr>Άρθρο 34 του περί Ψυχιατρικής Νοσηλείας και Περίθαλψης Νόμο</vt:lpstr>
      <vt:lpstr>Δικαίωμα διόρθωσης</vt:lpstr>
      <vt:lpstr>Δικαίωμα διαγραφής (δικαίωμα στη λήθη)</vt:lpstr>
      <vt:lpstr>Δικαίωμα εναντίωσης</vt:lpstr>
      <vt:lpstr>Ικανοποίηση δικαιωμάτων</vt:lpstr>
      <vt:lpstr>Χρήσιμες υποδείξεις</vt:lpstr>
      <vt:lpstr>Διαδικασία υποβολής παραπόνου</vt:lpstr>
      <vt:lpstr>Κατά την επεξεργασία προσωπικών δεδομένων:</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ΔΙΚΑΙΩΜΑΤΑ ΤΩΝ ΨΥΧΙΚΑ ΑΣΘΕΝΩΝ ΜΕΣΑ ΑΠΟ ΤΟ ΝΟΜΙΚΟ ΠΛΑΙΣΙΟ ΤΗΣ ΠΡΟΣΤΑΣΙΑΣ ΠΡΟΣΩΠΙΚΩΝ ΔΕΔΟΜΕΝΩΝ </dc:title>
  <dc:creator>Elpida Kleanthous</dc:creator>
  <cp:lastModifiedBy>Elpida Kleanthous</cp:lastModifiedBy>
  <cp:revision>52</cp:revision>
  <cp:lastPrinted>2024-03-19T06:57:24Z</cp:lastPrinted>
  <dcterms:created xsi:type="dcterms:W3CDTF">2023-03-15T09:22:45Z</dcterms:created>
  <dcterms:modified xsi:type="dcterms:W3CDTF">2024-03-19T07:30:00Z</dcterms:modified>
</cp:coreProperties>
</file>